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60" r:id="rId5"/>
    <p:sldId id="258" r:id="rId6"/>
    <p:sldId id="262" r:id="rId7"/>
    <p:sldId id="266" r:id="rId8"/>
    <p:sldId id="269" r:id="rId9"/>
    <p:sldId id="267" r:id="rId10"/>
    <p:sldId id="259" r:id="rId11"/>
    <p:sldId id="270" r:id="rId12"/>
    <p:sldId id="261"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03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0A40A0-5BD8-430C-8F44-63C8F16421FA}" v="30" dt="2024-07-03T07:43:34.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94660"/>
  </p:normalViewPr>
  <p:slideViewPr>
    <p:cSldViewPr snapToGrid="0">
      <p:cViewPr varScale="1">
        <p:scale>
          <a:sx n="91" d="100"/>
          <a:sy n="91" d="100"/>
        </p:scale>
        <p:origin x="12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 Dyvik" userId="b5a44f5e-f889-4c9c-8185-6e610d509059" providerId="ADAL" clId="{B40A40A0-5BD8-430C-8F44-63C8F16421FA}"/>
    <pc:docChg chg="custSel modSld">
      <pc:chgData name="Jeanett Dyvik" userId="b5a44f5e-f889-4c9c-8185-6e610d509059" providerId="ADAL" clId="{B40A40A0-5BD8-430C-8F44-63C8F16421FA}" dt="2024-07-03T07:43:57.814" v="140" actId="1076"/>
      <pc:docMkLst>
        <pc:docMk/>
      </pc:docMkLst>
      <pc:sldChg chg="addSp delSp modSp mod">
        <pc:chgData name="Jeanett Dyvik" userId="b5a44f5e-f889-4c9c-8185-6e610d509059" providerId="ADAL" clId="{B40A40A0-5BD8-430C-8F44-63C8F16421FA}" dt="2024-07-03T07:18:58.434" v="53"/>
        <pc:sldMkLst>
          <pc:docMk/>
          <pc:sldMk cId="838378309" sldId="258"/>
        </pc:sldMkLst>
        <pc:spChg chg="del">
          <ac:chgData name="Jeanett Dyvik" userId="b5a44f5e-f889-4c9c-8185-6e610d509059" providerId="ADAL" clId="{B40A40A0-5BD8-430C-8F44-63C8F16421FA}" dt="2024-07-03T07:18:58.237" v="52" actId="478"/>
          <ac:spMkLst>
            <pc:docMk/>
            <pc:sldMk cId="838378309" sldId="258"/>
            <ac:spMk id="3" creationId="{DABBB4AB-2DAB-440D-BD45-6D6F02344C3F}"/>
          </ac:spMkLst>
        </pc:spChg>
        <pc:spChg chg="add mod">
          <ac:chgData name="Jeanett Dyvik" userId="b5a44f5e-f889-4c9c-8185-6e610d509059" providerId="ADAL" clId="{B40A40A0-5BD8-430C-8F44-63C8F16421FA}" dt="2024-07-03T07:18:58.434" v="53"/>
          <ac:spMkLst>
            <pc:docMk/>
            <pc:sldMk cId="838378309" sldId="258"/>
            <ac:spMk id="5" creationId="{C2BFA984-26DE-9ABF-55D2-205381031543}"/>
          </ac:spMkLst>
        </pc:spChg>
      </pc:sldChg>
      <pc:sldChg chg="addSp delSp modSp mod">
        <pc:chgData name="Jeanett Dyvik" userId="b5a44f5e-f889-4c9c-8185-6e610d509059" providerId="ADAL" clId="{B40A40A0-5BD8-430C-8F44-63C8F16421FA}" dt="2024-07-03T07:19:24.882" v="66"/>
        <pc:sldMkLst>
          <pc:docMk/>
          <pc:sldMk cId="283313921" sldId="259"/>
        </pc:sldMkLst>
        <pc:spChg chg="del">
          <ac:chgData name="Jeanett Dyvik" userId="b5a44f5e-f889-4c9c-8185-6e610d509059" providerId="ADAL" clId="{B40A40A0-5BD8-430C-8F44-63C8F16421FA}" dt="2024-07-03T07:19:24.721" v="65" actId="478"/>
          <ac:spMkLst>
            <pc:docMk/>
            <pc:sldMk cId="283313921" sldId="259"/>
            <ac:spMk id="3" creationId="{2F2A88AF-D3F1-196C-D82F-1BDCB6BB8847}"/>
          </ac:spMkLst>
        </pc:spChg>
        <pc:spChg chg="add mod">
          <ac:chgData name="Jeanett Dyvik" userId="b5a44f5e-f889-4c9c-8185-6e610d509059" providerId="ADAL" clId="{B40A40A0-5BD8-430C-8F44-63C8F16421FA}" dt="2024-07-03T07:19:24.882" v="66"/>
          <ac:spMkLst>
            <pc:docMk/>
            <pc:sldMk cId="283313921" sldId="259"/>
            <ac:spMk id="5" creationId="{E9393E09-4AC2-CE1C-11F5-BC466568E9DA}"/>
          </ac:spMkLst>
        </pc:spChg>
      </pc:sldChg>
      <pc:sldChg chg="modSp mod">
        <pc:chgData name="Jeanett Dyvik" userId="b5a44f5e-f889-4c9c-8185-6e610d509059" providerId="ADAL" clId="{B40A40A0-5BD8-430C-8F44-63C8F16421FA}" dt="2024-07-03T07:18:52.985" v="51" actId="1038"/>
        <pc:sldMkLst>
          <pc:docMk/>
          <pc:sldMk cId="800930594" sldId="260"/>
        </pc:sldMkLst>
        <pc:spChg chg="mod">
          <ac:chgData name="Jeanett Dyvik" userId="b5a44f5e-f889-4c9c-8185-6e610d509059" providerId="ADAL" clId="{B40A40A0-5BD8-430C-8F44-63C8F16421FA}" dt="2024-07-03T07:18:52.985" v="51" actId="1038"/>
          <ac:spMkLst>
            <pc:docMk/>
            <pc:sldMk cId="800930594" sldId="260"/>
            <ac:spMk id="2" creationId="{5D4B746C-0F4C-ECF5-5CEE-4D8503EBC369}"/>
          </ac:spMkLst>
        </pc:spChg>
      </pc:sldChg>
      <pc:sldChg chg="addSp delSp modSp mod">
        <pc:chgData name="Jeanett Dyvik" userId="b5a44f5e-f889-4c9c-8185-6e610d509059" providerId="ADAL" clId="{B40A40A0-5BD8-430C-8F44-63C8F16421FA}" dt="2024-07-03T07:19:30.889" v="68"/>
        <pc:sldMkLst>
          <pc:docMk/>
          <pc:sldMk cId="2233500786" sldId="261"/>
        </pc:sldMkLst>
        <pc:spChg chg="del">
          <ac:chgData name="Jeanett Dyvik" userId="b5a44f5e-f889-4c9c-8185-6e610d509059" providerId="ADAL" clId="{B40A40A0-5BD8-430C-8F44-63C8F16421FA}" dt="2024-07-03T07:19:30.722" v="67" actId="478"/>
          <ac:spMkLst>
            <pc:docMk/>
            <pc:sldMk cId="2233500786" sldId="261"/>
            <ac:spMk id="3" creationId="{EBDB1BE3-6B22-CEA3-6B2C-0B4C1F2878AA}"/>
          </ac:spMkLst>
        </pc:spChg>
        <pc:spChg chg="add mod">
          <ac:chgData name="Jeanett Dyvik" userId="b5a44f5e-f889-4c9c-8185-6e610d509059" providerId="ADAL" clId="{B40A40A0-5BD8-430C-8F44-63C8F16421FA}" dt="2024-07-03T07:19:30.889" v="68"/>
          <ac:spMkLst>
            <pc:docMk/>
            <pc:sldMk cId="2233500786" sldId="261"/>
            <ac:spMk id="9" creationId="{E1EF405A-B923-8E56-BD43-26DB8414ED55}"/>
          </ac:spMkLst>
        </pc:spChg>
      </pc:sldChg>
      <pc:sldChg chg="addSp delSp modSp mod">
        <pc:chgData name="Jeanett Dyvik" userId="b5a44f5e-f889-4c9c-8185-6e610d509059" providerId="ADAL" clId="{B40A40A0-5BD8-430C-8F44-63C8F16421FA}" dt="2024-07-03T07:19:01.778" v="55"/>
        <pc:sldMkLst>
          <pc:docMk/>
          <pc:sldMk cId="1750568403" sldId="262"/>
        </pc:sldMkLst>
        <pc:spChg chg="del">
          <ac:chgData name="Jeanett Dyvik" userId="b5a44f5e-f889-4c9c-8185-6e610d509059" providerId="ADAL" clId="{B40A40A0-5BD8-430C-8F44-63C8F16421FA}" dt="2024-07-03T07:19:01.625" v="54" actId="478"/>
          <ac:spMkLst>
            <pc:docMk/>
            <pc:sldMk cId="1750568403" sldId="262"/>
            <ac:spMk id="6" creationId="{03C71A33-1C7E-34A9-7627-DA3CEC02E48E}"/>
          </ac:spMkLst>
        </pc:spChg>
        <pc:spChg chg="add mod">
          <ac:chgData name="Jeanett Dyvik" userId="b5a44f5e-f889-4c9c-8185-6e610d509059" providerId="ADAL" clId="{B40A40A0-5BD8-430C-8F44-63C8F16421FA}" dt="2024-07-03T07:19:01.778" v="55"/>
          <ac:spMkLst>
            <pc:docMk/>
            <pc:sldMk cId="1750568403" sldId="262"/>
            <ac:spMk id="9" creationId="{F56725C9-BDFD-93E1-9ECC-30BB5B422D61}"/>
          </ac:spMkLst>
        </pc:spChg>
      </pc:sldChg>
      <pc:sldChg chg="addSp delSp modSp mod">
        <pc:chgData name="Jeanett Dyvik" userId="b5a44f5e-f889-4c9c-8185-6e610d509059" providerId="ADAL" clId="{B40A40A0-5BD8-430C-8F44-63C8F16421FA}" dt="2024-07-03T07:19:11.354" v="60"/>
        <pc:sldMkLst>
          <pc:docMk/>
          <pc:sldMk cId="193315037" sldId="266"/>
        </pc:sldMkLst>
        <pc:spChg chg="del mod">
          <ac:chgData name="Jeanett Dyvik" userId="b5a44f5e-f889-4c9c-8185-6e610d509059" providerId="ADAL" clId="{B40A40A0-5BD8-430C-8F44-63C8F16421FA}" dt="2024-07-03T07:19:10.329" v="59" actId="478"/>
          <ac:spMkLst>
            <pc:docMk/>
            <pc:sldMk cId="193315037" sldId="266"/>
            <ac:spMk id="6" creationId="{EEC64C36-E46B-CF70-C01C-DC9A03389520}"/>
          </ac:spMkLst>
        </pc:spChg>
        <pc:spChg chg="add del mod">
          <ac:chgData name="Jeanett Dyvik" userId="b5a44f5e-f889-4c9c-8185-6e610d509059" providerId="ADAL" clId="{B40A40A0-5BD8-430C-8F44-63C8F16421FA}" dt="2024-07-03T07:19:09.177" v="58" actId="478"/>
          <ac:spMkLst>
            <pc:docMk/>
            <pc:sldMk cId="193315037" sldId="266"/>
            <ac:spMk id="9" creationId="{F69932BD-770B-14B5-3895-FA49F331E1C7}"/>
          </ac:spMkLst>
        </pc:spChg>
        <pc:spChg chg="add mod">
          <ac:chgData name="Jeanett Dyvik" userId="b5a44f5e-f889-4c9c-8185-6e610d509059" providerId="ADAL" clId="{B40A40A0-5BD8-430C-8F44-63C8F16421FA}" dt="2024-07-03T07:19:11.354" v="60"/>
          <ac:spMkLst>
            <pc:docMk/>
            <pc:sldMk cId="193315037" sldId="266"/>
            <ac:spMk id="10" creationId="{2ADAA32A-66D4-6D93-1A1C-A6CAFF2D695B}"/>
          </ac:spMkLst>
        </pc:spChg>
      </pc:sldChg>
      <pc:sldChg chg="addSp delSp modSp mod">
        <pc:chgData name="Jeanett Dyvik" userId="b5a44f5e-f889-4c9c-8185-6e610d509059" providerId="ADAL" clId="{B40A40A0-5BD8-430C-8F44-63C8F16421FA}" dt="2024-07-03T07:19:21.260" v="64"/>
        <pc:sldMkLst>
          <pc:docMk/>
          <pc:sldMk cId="2762533344" sldId="267"/>
        </pc:sldMkLst>
        <pc:spChg chg="del">
          <ac:chgData name="Jeanett Dyvik" userId="b5a44f5e-f889-4c9c-8185-6e610d509059" providerId="ADAL" clId="{B40A40A0-5BD8-430C-8F44-63C8F16421FA}" dt="2024-07-03T07:19:21.023" v="63" actId="478"/>
          <ac:spMkLst>
            <pc:docMk/>
            <pc:sldMk cId="2762533344" sldId="267"/>
            <ac:spMk id="7" creationId="{E2228EDF-3202-2BDF-CFB6-6102B65732BD}"/>
          </ac:spMkLst>
        </pc:spChg>
        <pc:spChg chg="add mod">
          <ac:chgData name="Jeanett Dyvik" userId="b5a44f5e-f889-4c9c-8185-6e610d509059" providerId="ADAL" clId="{B40A40A0-5BD8-430C-8F44-63C8F16421FA}" dt="2024-07-03T07:19:21.260" v="64"/>
          <ac:spMkLst>
            <pc:docMk/>
            <pc:sldMk cId="2762533344" sldId="267"/>
            <ac:spMk id="9" creationId="{18C9D695-2DBB-C78D-7A71-69468CF38FD6}"/>
          </ac:spMkLst>
        </pc:spChg>
      </pc:sldChg>
      <pc:sldChg chg="addSp delSp modSp mod">
        <pc:chgData name="Jeanett Dyvik" userId="b5a44f5e-f889-4c9c-8185-6e610d509059" providerId="ADAL" clId="{B40A40A0-5BD8-430C-8F44-63C8F16421FA}" dt="2024-07-03T07:19:17.296" v="62"/>
        <pc:sldMkLst>
          <pc:docMk/>
          <pc:sldMk cId="3641048400" sldId="269"/>
        </pc:sldMkLst>
        <pc:spChg chg="del">
          <ac:chgData name="Jeanett Dyvik" userId="b5a44f5e-f889-4c9c-8185-6e610d509059" providerId="ADAL" clId="{B40A40A0-5BD8-430C-8F44-63C8F16421FA}" dt="2024-07-03T07:19:17.026" v="61" actId="478"/>
          <ac:spMkLst>
            <pc:docMk/>
            <pc:sldMk cId="3641048400" sldId="269"/>
            <ac:spMk id="7" creationId="{66BEFFE1-7300-520B-025C-6F62AB0CAF78}"/>
          </ac:spMkLst>
        </pc:spChg>
        <pc:spChg chg="add mod">
          <ac:chgData name="Jeanett Dyvik" userId="b5a44f5e-f889-4c9c-8185-6e610d509059" providerId="ADAL" clId="{B40A40A0-5BD8-430C-8F44-63C8F16421FA}" dt="2024-07-03T07:19:17.296" v="62"/>
          <ac:spMkLst>
            <pc:docMk/>
            <pc:sldMk cId="3641048400" sldId="269"/>
            <ac:spMk id="9" creationId="{3C5EAB91-C499-B1D0-7054-5ED22923AEFD}"/>
          </ac:spMkLst>
        </pc:spChg>
      </pc:sldChg>
      <pc:sldChg chg="addSp delSp modSp mod">
        <pc:chgData name="Jeanett Dyvik" userId="b5a44f5e-f889-4c9c-8185-6e610d509059" providerId="ADAL" clId="{B40A40A0-5BD8-430C-8F44-63C8F16421FA}" dt="2024-07-03T07:19:37.116" v="70"/>
        <pc:sldMkLst>
          <pc:docMk/>
          <pc:sldMk cId="4271252055" sldId="271"/>
        </pc:sldMkLst>
        <pc:spChg chg="del">
          <ac:chgData name="Jeanett Dyvik" userId="b5a44f5e-f889-4c9c-8185-6e610d509059" providerId="ADAL" clId="{B40A40A0-5BD8-430C-8F44-63C8F16421FA}" dt="2024-07-03T07:19:36.971" v="69" actId="478"/>
          <ac:spMkLst>
            <pc:docMk/>
            <pc:sldMk cId="4271252055" sldId="271"/>
            <ac:spMk id="3" creationId="{A9B4C0E8-6D7B-8AC7-A909-827841D11E2B}"/>
          </ac:spMkLst>
        </pc:spChg>
        <pc:spChg chg="add mod">
          <ac:chgData name="Jeanett Dyvik" userId="b5a44f5e-f889-4c9c-8185-6e610d509059" providerId="ADAL" clId="{B40A40A0-5BD8-430C-8F44-63C8F16421FA}" dt="2024-07-03T07:19:37.116" v="70"/>
          <ac:spMkLst>
            <pc:docMk/>
            <pc:sldMk cId="4271252055" sldId="271"/>
            <ac:spMk id="5" creationId="{8EFD1EDE-57A3-9C94-3D73-87570A34CB8C}"/>
          </ac:spMkLst>
        </pc:spChg>
      </pc:sldChg>
      <pc:sldChg chg="addSp delSp modSp mod">
        <pc:chgData name="Jeanett Dyvik" userId="b5a44f5e-f889-4c9c-8185-6e610d509059" providerId="ADAL" clId="{B40A40A0-5BD8-430C-8F44-63C8F16421FA}" dt="2024-07-03T07:19:41.147" v="72"/>
        <pc:sldMkLst>
          <pc:docMk/>
          <pc:sldMk cId="3974190218" sldId="273"/>
        </pc:sldMkLst>
        <pc:spChg chg="del">
          <ac:chgData name="Jeanett Dyvik" userId="b5a44f5e-f889-4c9c-8185-6e610d509059" providerId="ADAL" clId="{B40A40A0-5BD8-430C-8F44-63C8F16421FA}" dt="2024-07-03T07:19:40.993" v="71" actId="478"/>
          <ac:spMkLst>
            <pc:docMk/>
            <pc:sldMk cId="3974190218" sldId="273"/>
            <ac:spMk id="7" creationId="{876E62F2-9E24-9271-F002-1789DE4F7398}"/>
          </ac:spMkLst>
        </pc:spChg>
        <pc:spChg chg="add mod">
          <ac:chgData name="Jeanett Dyvik" userId="b5a44f5e-f889-4c9c-8185-6e610d509059" providerId="ADAL" clId="{B40A40A0-5BD8-430C-8F44-63C8F16421FA}" dt="2024-07-03T07:19:41.147" v="72"/>
          <ac:spMkLst>
            <pc:docMk/>
            <pc:sldMk cId="3974190218" sldId="273"/>
            <ac:spMk id="9" creationId="{686A9D41-E968-CAEF-9AEA-14C0B09BBA35}"/>
          </ac:spMkLst>
        </pc:spChg>
      </pc:sldChg>
      <pc:sldChg chg="addSp delSp modSp mod">
        <pc:chgData name="Jeanett Dyvik" userId="b5a44f5e-f889-4c9c-8185-6e610d509059" providerId="ADAL" clId="{B40A40A0-5BD8-430C-8F44-63C8F16421FA}" dt="2024-07-03T07:19:45.352" v="74"/>
        <pc:sldMkLst>
          <pc:docMk/>
          <pc:sldMk cId="3615687200" sldId="274"/>
        </pc:sldMkLst>
        <pc:spChg chg="del">
          <ac:chgData name="Jeanett Dyvik" userId="b5a44f5e-f889-4c9c-8185-6e610d509059" providerId="ADAL" clId="{B40A40A0-5BD8-430C-8F44-63C8F16421FA}" dt="2024-07-03T07:19:45.184" v="73" actId="478"/>
          <ac:spMkLst>
            <pc:docMk/>
            <pc:sldMk cId="3615687200" sldId="274"/>
            <ac:spMk id="3" creationId="{8B2836FA-C545-BDCC-F387-8AB255E40B44}"/>
          </ac:spMkLst>
        </pc:spChg>
        <pc:spChg chg="add mod">
          <ac:chgData name="Jeanett Dyvik" userId="b5a44f5e-f889-4c9c-8185-6e610d509059" providerId="ADAL" clId="{B40A40A0-5BD8-430C-8F44-63C8F16421FA}" dt="2024-07-03T07:19:45.352" v="74"/>
          <ac:spMkLst>
            <pc:docMk/>
            <pc:sldMk cId="3615687200" sldId="274"/>
            <ac:spMk id="6" creationId="{C6DB374D-E2EA-C8CC-F828-6DDD49F28CF8}"/>
          </ac:spMkLst>
        </pc:spChg>
      </pc:sldChg>
      <pc:sldChg chg="addSp delSp modSp mod">
        <pc:chgData name="Jeanett Dyvik" userId="b5a44f5e-f889-4c9c-8185-6e610d509059" providerId="ADAL" clId="{B40A40A0-5BD8-430C-8F44-63C8F16421FA}" dt="2024-07-03T07:42:27.347" v="76"/>
        <pc:sldMkLst>
          <pc:docMk/>
          <pc:sldMk cId="10987730" sldId="276"/>
        </pc:sldMkLst>
        <pc:spChg chg="del">
          <ac:chgData name="Jeanett Dyvik" userId="b5a44f5e-f889-4c9c-8185-6e610d509059" providerId="ADAL" clId="{B40A40A0-5BD8-430C-8F44-63C8F16421FA}" dt="2024-07-03T07:42:27.143" v="75" actId="478"/>
          <ac:spMkLst>
            <pc:docMk/>
            <pc:sldMk cId="10987730" sldId="276"/>
            <ac:spMk id="3" creationId="{81AC0BE6-76B2-D492-4410-49DF86F57913}"/>
          </ac:spMkLst>
        </pc:spChg>
        <pc:spChg chg="add mod">
          <ac:chgData name="Jeanett Dyvik" userId="b5a44f5e-f889-4c9c-8185-6e610d509059" providerId="ADAL" clId="{B40A40A0-5BD8-430C-8F44-63C8F16421FA}" dt="2024-07-03T07:42:27.347" v="76"/>
          <ac:spMkLst>
            <pc:docMk/>
            <pc:sldMk cId="10987730" sldId="276"/>
            <ac:spMk id="5" creationId="{7D83C285-5322-7534-B3F0-CFCD0E177351}"/>
          </ac:spMkLst>
        </pc:spChg>
      </pc:sldChg>
      <pc:sldChg chg="addSp delSp modSp mod">
        <pc:chgData name="Jeanett Dyvik" userId="b5a44f5e-f889-4c9c-8185-6e610d509059" providerId="ADAL" clId="{B40A40A0-5BD8-430C-8F44-63C8F16421FA}" dt="2024-07-03T07:42:31.321" v="78"/>
        <pc:sldMkLst>
          <pc:docMk/>
          <pc:sldMk cId="3102169361" sldId="277"/>
        </pc:sldMkLst>
        <pc:spChg chg="del">
          <ac:chgData name="Jeanett Dyvik" userId="b5a44f5e-f889-4c9c-8185-6e610d509059" providerId="ADAL" clId="{B40A40A0-5BD8-430C-8F44-63C8F16421FA}" dt="2024-07-03T07:42:31.148" v="77" actId="478"/>
          <ac:spMkLst>
            <pc:docMk/>
            <pc:sldMk cId="3102169361" sldId="277"/>
            <ac:spMk id="6" creationId="{B7476430-0273-5743-0529-CA9780FCD197}"/>
          </ac:spMkLst>
        </pc:spChg>
        <pc:spChg chg="add mod">
          <ac:chgData name="Jeanett Dyvik" userId="b5a44f5e-f889-4c9c-8185-6e610d509059" providerId="ADAL" clId="{B40A40A0-5BD8-430C-8F44-63C8F16421FA}" dt="2024-07-03T07:42:31.321" v="78"/>
          <ac:spMkLst>
            <pc:docMk/>
            <pc:sldMk cId="3102169361" sldId="277"/>
            <ac:spMk id="9" creationId="{84520CC7-DB9A-5ECE-7F20-110716815271}"/>
          </ac:spMkLst>
        </pc:spChg>
      </pc:sldChg>
      <pc:sldChg chg="addSp delSp modSp mod">
        <pc:chgData name="Jeanett Dyvik" userId="b5a44f5e-f889-4c9c-8185-6e610d509059" providerId="ADAL" clId="{B40A40A0-5BD8-430C-8F44-63C8F16421FA}" dt="2024-07-03T07:42:34.429" v="80"/>
        <pc:sldMkLst>
          <pc:docMk/>
          <pc:sldMk cId="1855790285" sldId="278"/>
        </pc:sldMkLst>
        <pc:spChg chg="del">
          <ac:chgData name="Jeanett Dyvik" userId="b5a44f5e-f889-4c9c-8185-6e610d509059" providerId="ADAL" clId="{B40A40A0-5BD8-430C-8F44-63C8F16421FA}" dt="2024-07-03T07:42:34.260" v="79" actId="478"/>
          <ac:spMkLst>
            <pc:docMk/>
            <pc:sldMk cId="1855790285" sldId="278"/>
            <ac:spMk id="5" creationId="{10B19480-5B2D-4A77-DFE3-0F1506BDA6C0}"/>
          </ac:spMkLst>
        </pc:spChg>
        <pc:spChg chg="add mod">
          <ac:chgData name="Jeanett Dyvik" userId="b5a44f5e-f889-4c9c-8185-6e610d509059" providerId="ADAL" clId="{B40A40A0-5BD8-430C-8F44-63C8F16421FA}" dt="2024-07-03T07:42:34.429" v="80"/>
          <ac:spMkLst>
            <pc:docMk/>
            <pc:sldMk cId="1855790285" sldId="278"/>
            <ac:spMk id="7" creationId="{5CCB32D0-2D93-4C21-E536-B3662FBDD6BD}"/>
          </ac:spMkLst>
        </pc:spChg>
      </pc:sldChg>
      <pc:sldChg chg="addSp delSp modSp mod">
        <pc:chgData name="Jeanett Dyvik" userId="b5a44f5e-f889-4c9c-8185-6e610d509059" providerId="ADAL" clId="{B40A40A0-5BD8-430C-8F44-63C8F16421FA}" dt="2024-07-03T07:42:39.523" v="83"/>
        <pc:sldMkLst>
          <pc:docMk/>
          <pc:sldMk cId="1715377326" sldId="279"/>
        </pc:sldMkLst>
        <pc:spChg chg="del mod">
          <ac:chgData name="Jeanett Dyvik" userId="b5a44f5e-f889-4c9c-8185-6e610d509059" providerId="ADAL" clId="{B40A40A0-5BD8-430C-8F44-63C8F16421FA}" dt="2024-07-03T07:42:39.334" v="82" actId="478"/>
          <ac:spMkLst>
            <pc:docMk/>
            <pc:sldMk cId="1715377326" sldId="279"/>
            <ac:spMk id="3" creationId="{B3F04E9D-4D8E-3213-7795-FE63716DDCD3}"/>
          </ac:spMkLst>
        </pc:spChg>
        <pc:spChg chg="add mod">
          <ac:chgData name="Jeanett Dyvik" userId="b5a44f5e-f889-4c9c-8185-6e610d509059" providerId="ADAL" clId="{B40A40A0-5BD8-430C-8F44-63C8F16421FA}" dt="2024-07-03T07:42:39.523" v="83"/>
          <ac:spMkLst>
            <pc:docMk/>
            <pc:sldMk cId="1715377326" sldId="279"/>
            <ac:spMk id="5" creationId="{51171F40-4AC1-8B04-3404-DDEA339743D8}"/>
          </ac:spMkLst>
        </pc:spChg>
      </pc:sldChg>
      <pc:sldChg chg="addSp delSp modSp mod">
        <pc:chgData name="Jeanett Dyvik" userId="b5a44f5e-f889-4c9c-8185-6e610d509059" providerId="ADAL" clId="{B40A40A0-5BD8-430C-8F44-63C8F16421FA}" dt="2024-07-03T07:42:42.525" v="85"/>
        <pc:sldMkLst>
          <pc:docMk/>
          <pc:sldMk cId="3833097756" sldId="280"/>
        </pc:sldMkLst>
        <pc:spChg chg="del">
          <ac:chgData name="Jeanett Dyvik" userId="b5a44f5e-f889-4c9c-8185-6e610d509059" providerId="ADAL" clId="{B40A40A0-5BD8-430C-8F44-63C8F16421FA}" dt="2024-07-03T07:42:42.367" v="84" actId="478"/>
          <ac:spMkLst>
            <pc:docMk/>
            <pc:sldMk cId="3833097756" sldId="280"/>
            <ac:spMk id="4" creationId="{B926BECC-3DE1-AFF8-8E70-C9D73FE6794A}"/>
          </ac:spMkLst>
        </pc:spChg>
        <pc:spChg chg="add mod">
          <ac:chgData name="Jeanett Dyvik" userId="b5a44f5e-f889-4c9c-8185-6e610d509059" providerId="ADAL" clId="{B40A40A0-5BD8-430C-8F44-63C8F16421FA}" dt="2024-07-03T07:42:42.525" v="85"/>
          <ac:spMkLst>
            <pc:docMk/>
            <pc:sldMk cId="3833097756" sldId="280"/>
            <ac:spMk id="6" creationId="{CFBD2902-9C24-AF00-CEA0-6EEAB46577A8}"/>
          </ac:spMkLst>
        </pc:spChg>
      </pc:sldChg>
      <pc:sldChg chg="addSp delSp modSp mod">
        <pc:chgData name="Jeanett Dyvik" userId="b5a44f5e-f889-4c9c-8185-6e610d509059" providerId="ADAL" clId="{B40A40A0-5BD8-430C-8F44-63C8F16421FA}" dt="2024-07-03T07:42:45.559" v="87"/>
        <pc:sldMkLst>
          <pc:docMk/>
          <pc:sldMk cId="2855520166" sldId="281"/>
        </pc:sldMkLst>
        <pc:spChg chg="del">
          <ac:chgData name="Jeanett Dyvik" userId="b5a44f5e-f889-4c9c-8185-6e610d509059" providerId="ADAL" clId="{B40A40A0-5BD8-430C-8F44-63C8F16421FA}" dt="2024-07-03T07:42:45.369" v="86" actId="478"/>
          <ac:spMkLst>
            <pc:docMk/>
            <pc:sldMk cId="2855520166" sldId="281"/>
            <ac:spMk id="6" creationId="{E4E55DC5-9C0F-907E-62D4-787D912BE677}"/>
          </ac:spMkLst>
        </pc:spChg>
        <pc:spChg chg="add mod">
          <ac:chgData name="Jeanett Dyvik" userId="b5a44f5e-f889-4c9c-8185-6e610d509059" providerId="ADAL" clId="{B40A40A0-5BD8-430C-8F44-63C8F16421FA}" dt="2024-07-03T07:42:45.559" v="87"/>
          <ac:spMkLst>
            <pc:docMk/>
            <pc:sldMk cId="2855520166" sldId="281"/>
            <ac:spMk id="8" creationId="{6A773B0B-5BB5-75B5-1A94-E9EDD5B4FCD7}"/>
          </ac:spMkLst>
        </pc:spChg>
      </pc:sldChg>
      <pc:sldChg chg="addSp delSp modSp mod">
        <pc:chgData name="Jeanett Dyvik" userId="b5a44f5e-f889-4c9c-8185-6e610d509059" providerId="ADAL" clId="{B40A40A0-5BD8-430C-8F44-63C8F16421FA}" dt="2024-07-03T07:42:48.650" v="89"/>
        <pc:sldMkLst>
          <pc:docMk/>
          <pc:sldMk cId="64907915" sldId="282"/>
        </pc:sldMkLst>
        <pc:spChg chg="del">
          <ac:chgData name="Jeanett Dyvik" userId="b5a44f5e-f889-4c9c-8185-6e610d509059" providerId="ADAL" clId="{B40A40A0-5BD8-430C-8F44-63C8F16421FA}" dt="2024-07-03T07:42:48.477" v="88" actId="478"/>
          <ac:spMkLst>
            <pc:docMk/>
            <pc:sldMk cId="64907915" sldId="282"/>
            <ac:spMk id="4" creationId="{DD2203C9-DC78-4A40-E758-5A45D14D5446}"/>
          </ac:spMkLst>
        </pc:spChg>
        <pc:spChg chg="add mod">
          <ac:chgData name="Jeanett Dyvik" userId="b5a44f5e-f889-4c9c-8185-6e610d509059" providerId="ADAL" clId="{B40A40A0-5BD8-430C-8F44-63C8F16421FA}" dt="2024-07-03T07:42:48.650" v="89"/>
          <ac:spMkLst>
            <pc:docMk/>
            <pc:sldMk cId="64907915" sldId="282"/>
            <ac:spMk id="8" creationId="{9E741B1C-DB31-8907-7728-0065578C7292}"/>
          </ac:spMkLst>
        </pc:spChg>
      </pc:sldChg>
      <pc:sldChg chg="addSp delSp modSp mod">
        <pc:chgData name="Jeanett Dyvik" userId="b5a44f5e-f889-4c9c-8185-6e610d509059" providerId="ADAL" clId="{B40A40A0-5BD8-430C-8F44-63C8F16421FA}" dt="2024-07-03T07:42:52.327" v="91"/>
        <pc:sldMkLst>
          <pc:docMk/>
          <pc:sldMk cId="659862739" sldId="283"/>
        </pc:sldMkLst>
        <pc:spChg chg="del">
          <ac:chgData name="Jeanett Dyvik" userId="b5a44f5e-f889-4c9c-8185-6e610d509059" providerId="ADAL" clId="{B40A40A0-5BD8-430C-8F44-63C8F16421FA}" dt="2024-07-03T07:42:52.186" v="90" actId="478"/>
          <ac:spMkLst>
            <pc:docMk/>
            <pc:sldMk cId="659862739" sldId="283"/>
            <ac:spMk id="3" creationId="{C6642E42-5325-8936-244B-6B20F6BCA24B}"/>
          </ac:spMkLst>
        </pc:spChg>
        <pc:spChg chg="add mod">
          <ac:chgData name="Jeanett Dyvik" userId="b5a44f5e-f889-4c9c-8185-6e610d509059" providerId="ADAL" clId="{B40A40A0-5BD8-430C-8F44-63C8F16421FA}" dt="2024-07-03T07:42:52.327" v="91"/>
          <ac:spMkLst>
            <pc:docMk/>
            <pc:sldMk cId="659862739" sldId="283"/>
            <ac:spMk id="6" creationId="{B005E8D9-E97D-C901-BE8A-4A63080E4865}"/>
          </ac:spMkLst>
        </pc:spChg>
      </pc:sldChg>
      <pc:sldChg chg="addSp delSp modSp mod">
        <pc:chgData name="Jeanett Dyvik" userId="b5a44f5e-f889-4c9c-8185-6e610d509059" providerId="ADAL" clId="{B40A40A0-5BD8-430C-8F44-63C8F16421FA}" dt="2024-07-03T07:42:55.423" v="93"/>
        <pc:sldMkLst>
          <pc:docMk/>
          <pc:sldMk cId="1448454416" sldId="284"/>
        </pc:sldMkLst>
        <pc:spChg chg="del">
          <ac:chgData name="Jeanett Dyvik" userId="b5a44f5e-f889-4c9c-8185-6e610d509059" providerId="ADAL" clId="{B40A40A0-5BD8-430C-8F44-63C8F16421FA}" dt="2024-07-03T07:42:55.250" v="92" actId="478"/>
          <ac:spMkLst>
            <pc:docMk/>
            <pc:sldMk cId="1448454416" sldId="284"/>
            <ac:spMk id="3" creationId="{6E8FE8C8-C6EF-ECEB-770F-770E2694D8C3}"/>
          </ac:spMkLst>
        </pc:spChg>
        <pc:spChg chg="add mod">
          <ac:chgData name="Jeanett Dyvik" userId="b5a44f5e-f889-4c9c-8185-6e610d509059" providerId="ADAL" clId="{B40A40A0-5BD8-430C-8F44-63C8F16421FA}" dt="2024-07-03T07:42:55.423" v="93"/>
          <ac:spMkLst>
            <pc:docMk/>
            <pc:sldMk cId="1448454416" sldId="284"/>
            <ac:spMk id="5" creationId="{217C12D2-9C7F-1660-F509-88ADAE994B98}"/>
          </ac:spMkLst>
        </pc:spChg>
      </pc:sldChg>
      <pc:sldChg chg="addSp delSp modSp mod">
        <pc:chgData name="Jeanett Dyvik" userId="b5a44f5e-f889-4c9c-8185-6e610d509059" providerId="ADAL" clId="{B40A40A0-5BD8-430C-8F44-63C8F16421FA}" dt="2024-07-03T07:43:01.600" v="96"/>
        <pc:sldMkLst>
          <pc:docMk/>
          <pc:sldMk cId="3178035483" sldId="285"/>
        </pc:sldMkLst>
        <pc:spChg chg="del">
          <ac:chgData name="Jeanett Dyvik" userId="b5a44f5e-f889-4c9c-8185-6e610d509059" providerId="ADAL" clId="{B40A40A0-5BD8-430C-8F44-63C8F16421FA}" dt="2024-07-03T07:43:00.201" v="95" actId="478"/>
          <ac:spMkLst>
            <pc:docMk/>
            <pc:sldMk cId="3178035483" sldId="285"/>
            <ac:spMk id="5" creationId="{6D53387D-CBCC-DCD2-3955-F6B9DE7B479D}"/>
          </ac:spMkLst>
        </pc:spChg>
        <pc:spChg chg="add mod">
          <ac:chgData name="Jeanett Dyvik" userId="b5a44f5e-f889-4c9c-8185-6e610d509059" providerId="ADAL" clId="{B40A40A0-5BD8-430C-8F44-63C8F16421FA}" dt="2024-07-03T07:42:58.288" v="94"/>
          <ac:spMkLst>
            <pc:docMk/>
            <pc:sldMk cId="3178035483" sldId="285"/>
            <ac:spMk id="7" creationId="{758E8239-77F3-19FB-E2EA-40D5443EFE77}"/>
          </ac:spMkLst>
        </pc:spChg>
        <pc:spChg chg="add mod">
          <ac:chgData name="Jeanett Dyvik" userId="b5a44f5e-f889-4c9c-8185-6e610d509059" providerId="ADAL" clId="{B40A40A0-5BD8-430C-8F44-63C8F16421FA}" dt="2024-07-03T07:43:01.600" v="96"/>
          <ac:spMkLst>
            <pc:docMk/>
            <pc:sldMk cId="3178035483" sldId="285"/>
            <ac:spMk id="8" creationId="{4DFA3C5D-6463-9E58-2425-70AC7C3FC02B}"/>
          </ac:spMkLst>
        </pc:spChg>
      </pc:sldChg>
      <pc:sldChg chg="addSp delSp modSp mod">
        <pc:chgData name="Jeanett Dyvik" userId="b5a44f5e-f889-4c9c-8185-6e610d509059" providerId="ADAL" clId="{B40A40A0-5BD8-430C-8F44-63C8F16421FA}" dt="2024-07-03T07:43:12.706" v="100" actId="20577"/>
        <pc:sldMkLst>
          <pc:docMk/>
          <pc:sldMk cId="2761684894" sldId="286"/>
        </pc:sldMkLst>
        <pc:spChg chg="del">
          <ac:chgData name="Jeanett Dyvik" userId="b5a44f5e-f889-4c9c-8185-6e610d509059" providerId="ADAL" clId="{B40A40A0-5BD8-430C-8F44-63C8F16421FA}" dt="2024-07-03T07:43:04.949" v="97" actId="478"/>
          <ac:spMkLst>
            <pc:docMk/>
            <pc:sldMk cId="2761684894" sldId="286"/>
            <ac:spMk id="3" creationId="{9AC12951-2A19-8577-F157-7D70CC5F8520}"/>
          </ac:spMkLst>
        </pc:spChg>
        <pc:spChg chg="mod">
          <ac:chgData name="Jeanett Dyvik" userId="b5a44f5e-f889-4c9c-8185-6e610d509059" providerId="ADAL" clId="{B40A40A0-5BD8-430C-8F44-63C8F16421FA}" dt="2024-07-03T07:43:09.332" v="99" actId="20577"/>
          <ac:spMkLst>
            <pc:docMk/>
            <pc:sldMk cId="2761684894" sldId="286"/>
            <ac:spMk id="6" creationId="{80A8050E-F9DF-6FC5-D288-B2DA7ACA6648}"/>
          </ac:spMkLst>
        </pc:spChg>
        <pc:spChg chg="add mod">
          <ac:chgData name="Jeanett Dyvik" userId="b5a44f5e-f889-4c9c-8185-6e610d509059" providerId="ADAL" clId="{B40A40A0-5BD8-430C-8F44-63C8F16421FA}" dt="2024-07-03T07:43:05.090" v="98"/>
          <ac:spMkLst>
            <pc:docMk/>
            <pc:sldMk cId="2761684894" sldId="286"/>
            <ac:spMk id="7" creationId="{2AF54EA5-736E-8381-DECC-A63A28CF80A9}"/>
          </ac:spMkLst>
        </pc:spChg>
        <pc:spChg chg="mod">
          <ac:chgData name="Jeanett Dyvik" userId="b5a44f5e-f889-4c9c-8185-6e610d509059" providerId="ADAL" clId="{B40A40A0-5BD8-430C-8F44-63C8F16421FA}" dt="2024-07-03T07:43:12.706" v="100" actId="20577"/>
          <ac:spMkLst>
            <pc:docMk/>
            <pc:sldMk cId="2761684894" sldId="286"/>
            <ac:spMk id="13" creationId="{C13D690C-1306-C2BB-E79D-1A450FB69B89}"/>
          </ac:spMkLst>
        </pc:spChg>
      </pc:sldChg>
      <pc:sldChg chg="addSp delSp modSp mod">
        <pc:chgData name="Jeanett Dyvik" userId="b5a44f5e-f889-4c9c-8185-6e610d509059" providerId="ADAL" clId="{B40A40A0-5BD8-430C-8F44-63C8F16421FA}" dt="2024-07-03T07:43:17.653" v="102"/>
        <pc:sldMkLst>
          <pc:docMk/>
          <pc:sldMk cId="2114280212" sldId="288"/>
        </pc:sldMkLst>
        <pc:spChg chg="del">
          <ac:chgData name="Jeanett Dyvik" userId="b5a44f5e-f889-4c9c-8185-6e610d509059" providerId="ADAL" clId="{B40A40A0-5BD8-430C-8F44-63C8F16421FA}" dt="2024-07-03T07:43:17.511" v="101" actId="478"/>
          <ac:spMkLst>
            <pc:docMk/>
            <pc:sldMk cId="2114280212" sldId="288"/>
            <ac:spMk id="6" creationId="{08675425-FBB1-8C59-3BAB-CC486046D8A0}"/>
          </ac:spMkLst>
        </pc:spChg>
        <pc:spChg chg="add mod">
          <ac:chgData name="Jeanett Dyvik" userId="b5a44f5e-f889-4c9c-8185-6e610d509059" providerId="ADAL" clId="{B40A40A0-5BD8-430C-8F44-63C8F16421FA}" dt="2024-07-03T07:43:17.653" v="102"/>
          <ac:spMkLst>
            <pc:docMk/>
            <pc:sldMk cId="2114280212" sldId="288"/>
            <ac:spMk id="8" creationId="{A725F42D-0688-EA70-1BC5-84E798532946}"/>
          </ac:spMkLst>
        </pc:spChg>
      </pc:sldChg>
      <pc:sldChg chg="addSp delSp modSp mod">
        <pc:chgData name="Jeanett Dyvik" userId="b5a44f5e-f889-4c9c-8185-6e610d509059" providerId="ADAL" clId="{B40A40A0-5BD8-430C-8F44-63C8F16421FA}" dt="2024-07-03T07:43:21.669" v="104"/>
        <pc:sldMkLst>
          <pc:docMk/>
          <pc:sldMk cId="1925066097" sldId="289"/>
        </pc:sldMkLst>
        <pc:spChg chg="del">
          <ac:chgData name="Jeanett Dyvik" userId="b5a44f5e-f889-4c9c-8185-6e610d509059" providerId="ADAL" clId="{B40A40A0-5BD8-430C-8F44-63C8F16421FA}" dt="2024-07-03T07:43:21.544" v="103" actId="478"/>
          <ac:spMkLst>
            <pc:docMk/>
            <pc:sldMk cId="1925066097" sldId="289"/>
            <ac:spMk id="4" creationId="{B3446BF3-61DE-F59C-D279-21438A244DD0}"/>
          </ac:spMkLst>
        </pc:spChg>
        <pc:spChg chg="add mod">
          <ac:chgData name="Jeanett Dyvik" userId="b5a44f5e-f889-4c9c-8185-6e610d509059" providerId="ADAL" clId="{B40A40A0-5BD8-430C-8F44-63C8F16421FA}" dt="2024-07-03T07:43:21.669" v="104"/>
          <ac:spMkLst>
            <pc:docMk/>
            <pc:sldMk cId="1925066097" sldId="289"/>
            <ac:spMk id="6" creationId="{A5311DC3-7D7F-3F1E-71D5-E2376331418E}"/>
          </ac:spMkLst>
        </pc:spChg>
      </pc:sldChg>
      <pc:sldChg chg="addSp delSp modSp mod">
        <pc:chgData name="Jeanett Dyvik" userId="b5a44f5e-f889-4c9c-8185-6e610d509059" providerId="ADAL" clId="{B40A40A0-5BD8-430C-8F44-63C8F16421FA}" dt="2024-07-03T07:43:25.857" v="106"/>
        <pc:sldMkLst>
          <pc:docMk/>
          <pc:sldMk cId="1876794487" sldId="290"/>
        </pc:sldMkLst>
        <pc:spChg chg="del">
          <ac:chgData name="Jeanett Dyvik" userId="b5a44f5e-f889-4c9c-8185-6e610d509059" providerId="ADAL" clId="{B40A40A0-5BD8-430C-8F44-63C8F16421FA}" dt="2024-07-03T07:43:25.689" v="105" actId="478"/>
          <ac:spMkLst>
            <pc:docMk/>
            <pc:sldMk cId="1876794487" sldId="290"/>
            <ac:spMk id="5" creationId="{6247715C-3551-D9C1-8910-4EE6EF4BBE9C}"/>
          </ac:spMkLst>
        </pc:spChg>
        <pc:spChg chg="add mod">
          <ac:chgData name="Jeanett Dyvik" userId="b5a44f5e-f889-4c9c-8185-6e610d509059" providerId="ADAL" clId="{B40A40A0-5BD8-430C-8F44-63C8F16421FA}" dt="2024-07-03T07:43:25.857" v="106"/>
          <ac:spMkLst>
            <pc:docMk/>
            <pc:sldMk cId="1876794487" sldId="290"/>
            <ac:spMk id="7" creationId="{06805BFD-57B9-764B-0058-C57E10DAC0EB}"/>
          </ac:spMkLst>
        </pc:spChg>
      </pc:sldChg>
      <pc:sldChg chg="addSp delSp modSp mod">
        <pc:chgData name="Jeanett Dyvik" userId="b5a44f5e-f889-4c9c-8185-6e610d509059" providerId="ADAL" clId="{B40A40A0-5BD8-430C-8F44-63C8F16421FA}" dt="2024-07-03T07:43:29.173" v="108"/>
        <pc:sldMkLst>
          <pc:docMk/>
          <pc:sldMk cId="1044882824" sldId="291"/>
        </pc:sldMkLst>
        <pc:spChg chg="del">
          <ac:chgData name="Jeanett Dyvik" userId="b5a44f5e-f889-4c9c-8185-6e610d509059" providerId="ADAL" clId="{B40A40A0-5BD8-430C-8F44-63C8F16421FA}" dt="2024-07-03T07:43:29.001" v="107" actId="478"/>
          <ac:spMkLst>
            <pc:docMk/>
            <pc:sldMk cId="1044882824" sldId="291"/>
            <ac:spMk id="5" creationId="{E366565F-5B43-D135-1C10-DD69F582D5D2}"/>
          </ac:spMkLst>
        </pc:spChg>
        <pc:spChg chg="add mod">
          <ac:chgData name="Jeanett Dyvik" userId="b5a44f5e-f889-4c9c-8185-6e610d509059" providerId="ADAL" clId="{B40A40A0-5BD8-430C-8F44-63C8F16421FA}" dt="2024-07-03T07:43:29.173" v="108"/>
          <ac:spMkLst>
            <pc:docMk/>
            <pc:sldMk cId="1044882824" sldId="291"/>
            <ac:spMk id="7" creationId="{C21F8B53-35CE-E77E-6CE7-90A63007EB35}"/>
          </ac:spMkLst>
        </pc:spChg>
      </pc:sldChg>
      <pc:sldChg chg="addSp modSp mod">
        <pc:chgData name="Jeanett Dyvik" userId="b5a44f5e-f889-4c9c-8185-6e610d509059" providerId="ADAL" clId="{B40A40A0-5BD8-430C-8F44-63C8F16421FA}" dt="2024-07-03T07:43:57.814" v="140" actId="1076"/>
        <pc:sldMkLst>
          <pc:docMk/>
          <pc:sldMk cId="1272353340" sldId="293"/>
        </pc:sldMkLst>
        <pc:spChg chg="mod">
          <ac:chgData name="Jeanett Dyvik" userId="b5a44f5e-f889-4c9c-8185-6e610d509059" providerId="ADAL" clId="{B40A40A0-5BD8-430C-8F44-63C8F16421FA}" dt="2024-07-03T07:43:57.814" v="140" actId="1076"/>
          <ac:spMkLst>
            <pc:docMk/>
            <pc:sldMk cId="1272353340" sldId="293"/>
            <ac:spMk id="3" creationId="{8A135C96-2CC7-C76A-B20F-371522A4A247}"/>
          </ac:spMkLst>
        </pc:spChg>
        <pc:spChg chg="add mod">
          <ac:chgData name="Jeanett Dyvik" userId="b5a44f5e-f889-4c9c-8185-6e610d509059" providerId="ADAL" clId="{B40A40A0-5BD8-430C-8F44-63C8F16421FA}" dt="2024-07-03T07:43:32.610" v="109"/>
          <ac:spMkLst>
            <pc:docMk/>
            <pc:sldMk cId="1272353340" sldId="293"/>
            <ac:spMk id="5" creationId="{50EEFC30-46DF-C255-D9AC-F7A455C0FB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28256-7C97-4A49-AE62-06A9DD459844}" type="datetimeFigureOut">
              <a:rPr lang="nb-NO" smtClean="0"/>
              <a:t>03.07.2024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1C097-F52E-4A0E-9A90-548CA5F35CAF}" type="slidenum">
              <a:rPr lang="nb-NO" smtClean="0"/>
              <a:t>‹#›</a:t>
            </a:fld>
            <a:endParaRPr lang="nb-NO"/>
          </a:p>
        </p:txBody>
      </p:sp>
    </p:spTree>
    <p:extLst>
      <p:ext uri="{BB962C8B-B14F-4D97-AF65-F5344CB8AC3E}">
        <p14:creationId xmlns:p14="http://schemas.microsoft.com/office/powerpoint/2010/main" val="274088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a:t>
            </a:fld>
            <a:endParaRPr lang="nb-NO"/>
          </a:p>
        </p:txBody>
      </p:sp>
    </p:spTree>
    <p:extLst>
      <p:ext uri="{BB962C8B-B14F-4D97-AF65-F5344CB8AC3E}">
        <p14:creationId xmlns:p14="http://schemas.microsoft.com/office/powerpoint/2010/main" val="367317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10</a:t>
            </a:fld>
            <a:endParaRPr lang="nb-NO"/>
          </a:p>
        </p:txBody>
      </p:sp>
    </p:spTree>
    <p:extLst>
      <p:ext uri="{BB962C8B-B14F-4D97-AF65-F5344CB8AC3E}">
        <p14:creationId xmlns:p14="http://schemas.microsoft.com/office/powerpoint/2010/main" val="129897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11</a:t>
            </a:fld>
            <a:endParaRPr lang="nb-NO"/>
          </a:p>
        </p:txBody>
      </p:sp>
    </p:spTree>
    <p:extLst>
      <p:ext uri="{BB962C8B-B14F-4D97-AF65-F5344CB8AC3E}">
        <p14:creationId xmlns:p14="http://schemas.microsoft.com/office/powerpoint/2010/main" val="428049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12</a:t>
            </a:fld>
            <a:endParaRPr lang="nb-NO"/>
          </a:p>
        </p:txBody>
      </p:sp>
    </p:spTree>
    <p:extLst>
      <p:ext uri="{BB962C8B-B14F-4D97-AF65-F5344CB8AC3E}">
        <p14:creationId xmlns:p14="http://schemas.microsoft.com/office/powerpoint/2010/main" val="267156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13</a:t>
            </a:fld>
            <a:endParaRPr lang="nb-NO"/>
          </a:p>
        </p:txBody>
      </p:sp>
    </p:spTree>
    <p:extLst>
      <p:ext uri="{BB962C8B-B14F-4D97-AF65-F5344CB8AC3E}">
        <p14:creationId xmlns:p14="http://schemas.microsoft.com/office/powerpoint/2010/main" val="342192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14</a:t>
            </a:fld>
            <a:endParaRPr lang="nb-NO"/>
          </a:p>
        </p:txBody>
      </p:sp>
    </p:spTree>
    <p:extLst>
      <p:ext uri="{BB962C8B-B14F-4D97-AF65-F5344CB8AC3E}">
        <p14:creationId xmlns:p14="http://schemas.microsoft.com/office/powerpoint/2010/main" val="1733626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15</a:t>
            </a:fld>
            <a:endParaRPr lang="nb-NO"/>
          </a:p>
        </p:txBody>
      </p:sp>
    </p:spTree>
    <p:extLst>
      <p:ext uri="{BB962C8B-B14F-4D97-AF65-F5344CB8AC3E}">
        <p14:creationId xmlns:p14="http://schemas.microsoft.com/office/powerpoint/2010/main" val="3132894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16</a:t>
            </a:fld>
            <a:endParaRPr lang="nb-NO"/>
          </a:p>
        </p:txBody>
      </p:sp>
    </p:spTree>
    <p:extLst>
      <p:ext uri="{BB962C8B-B14F-4D97-AF65-F5344CB8AC3E}">
        <p14:creationId xmlns:p14="http://schemas.microsoft.com/office/powerpoint/2010/main" val="2217934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17</a:t>
            </a:fld>
            <a:endParaRPr lang="nb-NO"/>
          </a:p>
        </p:txBody>
      </p:sp>
    </p:spTree>
    <p:extLst>
      <p:ext uri="{BB962C8B-B14F-4D97-AF65-F5344CB8AC3E}">
        <p14:creationId xmlns:p14="http://schemas.microsoft.com/office/powerpoint/2010/main" val="76797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18</a:t>
            </a:fld>
            <a:endParaRPr lang="nb-NO"/>
          </a:p>
        </p:txBody>
      </p:sp>
    </p:spTree>
    <p:extLst>
      <p:ext uri="{BB962C8B-B14F-4D97-AF65-F5344CB8AC3E}">
        <p14:creationId xmlns:p14="http://schemas.microsoft.com/office/powerpoint/2010/main" val="121178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19</a:t>
            </a:fld>
            <a:endParaRPr lang="nb-NO"/>
          </a:p>
        </p:txBody>
      </p:sp>
    </p:spTree>
    <p:extLst>
      <p:ext uri="{BB962C8B-B14F-4D97-AF65-F5344CB8AC3E}">
        <p14:creationId xmlns:p14="http://schemas.microsoft.com/office/powerpoint/2010/main" val="17107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a:t>
            </a:fld>
            <a:endParaRPr lang="nb-NO"/>
          </a:p>
        </p:txBody>
      </p:sp>
    </p:spTree>
    <p:extLst>
      <p:ext uri="{BB962C8B-B14F-4D97-AF65-F5344CB8AC3E}">
        <p14:creationId xmlns:p14="http://schemas.microsoft.com/office/powerpoint/2010/main" val="207346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20</a:t>
            </a:fld>
            <a:endParaRPr lang="nb-NO"/>
          </a:p>
        </p:txBody>
      </p:sp>
    </p:spTree>
    <p:extLst>
      <p:ext uri="{BB962C8B-B14F-4D97-AF65-F5344CB8AC3E}">
        <p14:creationId xmlns:p14="http://schemas.microsoft.com/office/powerpoint/2010/main" val="368005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21</a:t>
            </a:fld>
            <a:endParaRPr lang="nb-NO"/>
          </a:p>
        </p:txBody>
      </p:sp>
    </p:spTree>
    <p:extLst>
      <p:ext uri="{BB962C8B-B14F-4D97-AF65-F5344CB8AC3E}">
        <p14:creationId xmlns:p14="http://schemas.microsoft.com/office/powerpoint/2010/main" val="344723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22</a:t>
            </a:fld>
            <a:endParaRPr lang="nb-NO"/>
          </a:p>
        </p:txBody>
      </p:sp>
    </p:spTree>
    <p:extLst>
      <p:ext uri="{BB962C8B-B14F-4D97-AF65-F5344CB8AC3E}">
        <p14:creationId xmlns:p14="http://schemas.microsoft.com/office/powerpoint/2010/main" val="3473036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23</a:t>
            </a:fld>
            <a:endParaRPr lang="nb-NO"/>
          </a:p>
        </p:txBody>
      </p:sp>
    </p:spTree>
    <p:extLst>
      <p:ext uri="{BB962C8B-B14F-4D97-AF65-F5344CB8AC3E}">
        <p14:creationId xmlns:p14="http://schemas.microsoft.com/office/powerpoint/2010/main" val="235409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24</a:t>
            </a:fld>
            <a:endParaRPr lang="nb-NO"/>
          </a:p>
        </p:txBody>
      </p:sp>
    </p:spTree>
    <p:extLst>
      <p:ext uri="{BB962C8B-B14F-4D97-AF65-F5344CB8AC3E}">
        <p14:creationId xmlns:p14="http://schemas.microsoft.com/office/powerpoint/2010/main" val="3845090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25</a:t>
            </a:fld>
            <a:endParaRPr lang="nb-NO"/>
          </a:p>
        </p:txBody>
      </p:sp>
    </p:spTree>
    <p:extLst>
      <p:ext uri="{BB962C8B-B14F-4D97-AF65-F5344CB8AC3E}">
        <p14:creationId xmlns:p14="http://schemas.microsoft.com/office/powerpoint/2010/main" val="603011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26</a:t>
            </a:fld>
            <a:endParaRPr lang="nb-NO"/>
          </a:p>
        </p:txBody>
      </p:sp>
    </p:spTree>
    <p:extLst>
      <p:ext uri="{BB962C8B-B14F-4D97-AF65-F5344CB8AC3E}">
        <p14:creationId xmlns:p14="http://schemas.microsoft.com/office/powerpoint/2010/main" val="3003804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27</a:t>
            </a:fld>
            <a:endParaRPr lang="nb-NO"/>
          </a:p>
        </p:txBody>
      </p:sp>
    </p:spTree>
    <p:extLst>
      <p:ext uri="{BB962C8B-B14F-4D97-AF65-F5344CB8AC3E}">
        <p14:creationId xmlns:p14="http://schemas.microsoft.com/office/powerpoint/2010/main" val="2904532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28</a:t>
            </a:fld>
            <a:endParaRPr lang="nb-NO"/>
          </a:p>
        </p:txBody>
      </p:sp>
    </p:spTree>
    <p:extLst>
      <p:ext uri="{BB962C8B-B14F-4D97-AF65-F5344CB8AC3E}">
        <p14:creationId xmlns:p14="http://schemas.microsoft.com/office/powerpoint/2010/main" val="338228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29</a:t>
            </a:fld>
            <a:endParaRPr lang="nb-NO"/>
          </a:p>
        </p:txBody>
      </p:sp>
    </p:spTree>
    <p:extLst>
      <p:ext uri="{BB962C8B-B14F-4D97-AF65-F5344CB8AC3E}">
        <p14:creationId xmlns:p14="http://schemas.microsoft.com/office/powerpoint/2010/main" val="129487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3</a:t>
            </a:fld>
            <a:endParaRPr lang="nb-NO"/>
          </a:p>
        </p:txBody>
      </p:sp>
    </p:spTree>
    <p:extLst>
      <p:ext uri="{BB962C8B-B14F-4D97-AF65-F5344CB8AC3E}">
        <p14:creationId xmlns:p14="http://schemas.microsoft.com/office/powerpoint/2010/main" val="837198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30</a:t>
            </a:fld>
            <a:endParaRPr lang="nb-NO"/>
          </a:p>
        </p:txBody>
      </p:sp>
    </p:spTree>
    <p:extLst>
      <p:ext uri="{BB962C8B-B14F-4D97-AF65-F5344CB8AC3E}">
        <p14:creationId xmlns:p14="http://schemas.microsoft.com/office/powerpoint/2010/main" val="100131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31</a:t>
            </a:fld>
            <a:endParaRPr lang="nb-NO"/>
          </a:p>
        </p:txBody>
      </p:sp>
    </p:spTree>
    <p:extLst>
      <p:ext uri="{BB962C8B-B14F-4D97-AF65-F5344CB8AC3E}">
        <p14:creationId xmlns:p14="http://schemas.microsoft.com/office/powerpoint/2010/main" val="399104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4</a:t>
            </a:fld>
            <a:endParaRPr lang="nb-NO"/>
          </a:p>
        </p:txBody>
      </p:sp>
    </p:spTree>
    <p:extLst>
      <p:ext uri="{BB962C8B-B14F-4D97-AF65-F5344CB8AC3E}">
        <p14:creationId xmlns:p14="http://schemas.microsoft.com/office/powerpoint/2010/main" val="244101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5</a:t>
            </a:fld>
            <a:endParaRPr lang="nb-NO"/>
          </a:p>
        </p:txBody>
      </p:sp>
    </p:spTree>
    <p:extLst>
      <p:ext uri="{BB962C8B-B14F-4D97-AF65-F5344CB8AC3E}">
        <p14:creationId xmlns:p14="http://schemas.microsoft.com/office/powerpoint/2010/main" val="414074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6</a:t>
            </a:fld>
            <a:endParaRPr lang="nb-NO"/>
          </a:p>
        </p:txBody>
      </p:sp>
    </p:spTree>
    <p:extLst>
      <p:ext uri="{BB962C8B-B14F-4D97-AF65-F5344CB8AC3E}">
        <p14:creationId xmlns:p14="http://schemas.microsoft.com/office/powerpoint/2010/main" val="2068565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7</a:t>
            </a:fld>
            <a:endParaRPr lang="nb-NO"/>
          </a:p>
        </p:txBody>
      </p:sp>
    </p:spTree>
    <p:extLst>
      <p:ext uri="{BB962C8B-B14F-4D97-AF65-F5344CB8AC3E}">
        <p14:creationId xmlns:p14="http://schemas.microsoft.com/office/powerpoint/2010/main" val="1190770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8</a:t>
            </a:fld>
            <a:endParaRPr lang="nb-NO"/>
          </a:p>
        </p:txBody>
      </p:sp>
    </p:spTree>
    <p:extLst>
      <p:ext uri="{BB962C8B-B14F-4D97-AF65-F5344CB8AC3E}">
        <p14:creationId xmlns:p14="http://schemas.microsoft.com/office/powerpoint/2010/main" val="21982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111C097-F52E-4A0E-9A90-548CA5F35CAF}" type="slidenum">
              <a:rPr lang="nb-NO" smtClean="0"/>
              <a:t>9</a:t>
            </a:fld>
            <a:endParaRPr lang="nb-NO"/>
          </a:p>
        </p:txBody>
      </p:sp>
    </p:spTree>
    <p:extLst>
      <p:ext uri="{BB962C8B-B14F-4D97-AF65-F5344CB8AC3E}">
        <p14:creationId xmlns:p14="http://schemas.microsoft.com/office/powerpoint/2010/main" val="385470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95B46-A27E-98E4-2243-5836943BA03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620078C-7731-585A-25DD-0A84077F9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C361E75-FA22-A702-D0D5-04AC6AA701B4}"/>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1000AF6F-51B2-7D2D-0D08-800ED89C91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831C943-088B-5F6D-9746-E312D19DE7D7}"/>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402200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4404D4-BE1E-8F11-6B9E-6DFDABBCE2D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5CB38EC-0D0D-3C2E-4B97-95CD5584F77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79EA851-CB9F-EA92-9752-2A90F46003F4}"/>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497292C0-7582-83F8-FD03-BD35C1AA204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936252-0296-DF4C-66E0-FD66F89B1F21}"/>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3160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93BED26-FAF1-50B1-E7A1-D46E36AFD73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5913E3D-970A-8A23-5211-C6EB4726B2B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9ED3B48-48FA-BCAC-D414-60B2DB0CBB2C}"/>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0F7CD6F3-112D-DB77-8A8B-F5C32A670E3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2083BB1-7683-15CD-656E-88C40F030E93}"/>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79099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815C40-01AD-50B5-3827-662F4A6B08F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5B29B19-3BF2-A246-1897-269467F347C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572F8A5-535F-EFA5-D344-F2ABAAF0C472}"/>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7246DAA7-2C14-41E6-A2BB-2FDE002CF3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AEB302E-1907-EC00-D025-3DC71118C97F}"/>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70263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6EEF5E-56F6-5B07-F47F-CEAEC7234A0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D54B58F-908D-7232-95E4-748C32247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DC9B81B-41CA-3DC7-871B-739C7FC14BE6}"/>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AF635BCE-DAD2-4CD1-6C28-1D199F58A22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A59FDB4-2251-9A46-3260-79FEABF5FB17}"/>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33932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88D935-79FC-FF81-D060-A64DDF6958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C5F3F18-D3F2-DDFF-FD0D-DD1B7E20550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9D66D2B-64FD-8672-6316-099A5DB21C1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4504011-E52B-7452-E031-08CCBBAD0766}"/>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6" name="Plassholder for bunntekst 5">
            <a:extLst>
              <a:ext uri="{FF2B5EF4-FFF2-40B4-BE49-F238E27FC236}">
                <a16:creationId xmlns:a16="http://schemas.microsoft.com/office/drawing/2014/main" id="{1BA17468-D974-8E69-65E7-0351E65BA71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A70350E-EE4E-5B3B-AE34-6C70992123B9}"/>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305829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A151D9-C818-FE29-A51C-15B407F0173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1461458-5DF3-F5B6-8ACF-323CC12F0A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0DF449-C861-CA1A-965F-D1FF378B0E2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F77BF6D-E25E-225C-A7E1-15A10CEFF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127C17F-C985-9B51-C078-C3441835814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47805E6-5EFE-28E0-06AC-8D3CEFE7296F}"/>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8" name="Plassholder for bunntekst 7">
            <a:extLst>
              <a:ext uri="{FF2B5EF4-FFF2-40B4-BE49-F238E27FC236}">
                <a16:creationId xmlns:a16="http://schemas.microsoft.com/office/drawing/2014/main" id="{08F4BD34-1965-0FB1-2A9A-948C5062E68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000C9F6-EDFD-11DE-3C75-A3BB7F9578DC}"/>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328391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6E4EF6-53A3-5D0E-75B6-A92570D2D54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969F8DA-96EF-2DD8-1DCA-826E7645956D}"/>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4" name="Plassholder for bunntekst 3">
            <a:extLst>
              <a:ext uri="{FF2B5EF4-FFF2-40B4-BE49-F238E27FC236}">
                <a16:creationId xmlns:a16="http://schemas.microsoft.com/office/drawing/2014/main" id="{E74B0E6C-8537-76AD-6E8A-60E00207B2D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7353EEA-4D52-3CD0-255E-D80C7E2222F2}"/>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1593991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D95D471-2FA8-4AAD-3D14-997D62737939}"/>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3" name="Plassholder for bunntekst 2">
            <a:extLst>
              <a:ext uri="{FF2B5EF4-FFF2-40B4-BE49-F238E27FC236}">
                <a16:creationId xmlns:a16="http://schemas.microsoft.com/office/drawing/2014/main" id="{43A3C8EB-FC87-967B-6B02-2307302E653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1AC6AB9-C860-986F-366D-83DD4248867A}"/>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56211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7850A9-E42B-F18B-8084-1DB3B162A8C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92DA002-252B-FA20-0C9C-5333BF805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A3B954E-CBA0-5865-5CC5-12A4D6F09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F99CCCE-6F13-152D-661C-AA8180F44A5B}"/>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6" name="Plassholder for bunntekst 5">
            <a:extLst>
              <a:ext uri="{FF2B5EF4-FFF2-40B4-BE49-F238E27FC236}">
                <a16:creationId xmlns:a16="http://schemas.microsoft.com/office/drawing/2014/main" id="{520E3869-3B65-5817-149B-DD4629C62C3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E23843B-BD20-B823-AC62-76B7998DFAC4}"/>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306988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C4E4AC-1AEB-64B3-B40D-33580015994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F0A590F-BE9B-D120-228C-333A4970A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D3A2088-028D-D1B0-E02C-740C45C17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4E1238B-0859-19A7-4E4F-DDAB2F9A7FDF}"/>
              </a:ext>
            </a:extLst>
          </p:cNvPr>
          <p:cNvSpPr>
            <a:spLocks noGrp="1"/>
          </p:cNvSpPr>
          <p:nvPr>
            <p:ph type="dt" sz="half" idx="10"/>
          </p:nvPr>
        </p:nvSpPr>
        <p:spPr/>
        <p:txBody>
          <a:bodyPr/>
          <a:lstStyle/>
          <a:p>
            <a:fld id="{4C2355AA-2B53-4984-B1E5-82BD81C4A665}" type="datetimeFigureOut">
              <a:rPr lang="nb-NO" smtClean="0"/>
              <a:t>03.07.2024</a:t>
            </a:fld>
            <a:endParaRPr lang="nb-NO"/>
          </a:p>
        </p:txBody>
      </p:sp>
      <p:sp>
        <p:nvSpPr>
          <p:cNvPr id="6" name="Plassholder for bunntekst 5">
            <a:extLst>
              <a:ext uri="{FF2B5EF4-FFF2-40B4-BE49-F238E27FC236}">
                <a16:creationId xmlns:a16="http://schemas.microsoft.com/office/drawing/2014/main" id="{B39BE8C3-D60D-F98D-F7F2-2DE26A064C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94C5293-56B7-961A-C2E2-48D9DC8D69B7}"/>
              </a:ext>
            </a:extLst>
          </p:cNvPr>
          <p:cNvSpPr>
            <a:spLocks noGrp="1"/>
          </p:cNvSpPr>
          <p:nvPr>
            <p:ph type="sldNum" sz="quarter" idx="12"/>
          </p:nvPr>
        </p:nvSpPr>
        <p:spPr/>
        <p:txBody>
          <a:bodyPr/>
          <a:lstStyle/>
          <a:p>
            <a:fld id="{8963B090-2787-4251-8F35-A75F43EDF997}" type="slidenum">
              <a:rPr lang="nb-NO" smtClean="0"/>
              <a:t>‹#›</a:t>
            </a:fld>
            <a:endParaRPr lang="nb-NO"/>
          </a:p>
        </p:txBody>
      </p:sp>
    </p:spTree>
    <p:extLst>
      <p:ext uri="{BB962C8B-B14F-4D97-AF65-F5344CB8AC3E}">
        <p14:creationId xmlns:p14="http://schemas.microsoft.com/office/powerpoint/2010/main" val="269987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A2822F-FA49-6968-F93B-7CA0F5209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53EDE5E-8D2D-5326-3A73-5DB5285F4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D8AAB41-7030-F4C4-D5DE-8BBED7A63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2355AA-2B53-4984-B1E5-82BD81C4A665}" type="datetimeFigureOut">
              <a:rPr lang="nb-NO" smtClean="0"/>
              <a:t>03.07.2024</a:t>
            </a:fld>
            <a:endParaRPr lang="nb-NO"/>
          </a:p>
        </p:txBody>
      </p:sp>
      <p:sp>
        <p:nvSpPr>
          <p:cNvPr id="5" name="Plassholder for bunntekst 4">
            <a:extLst>
              <a:ext uri="{FF2B5EF4-FFF2-40B4-BE49-F238E27FC236}">
                <a16:creationId xmlns:a16="http://schemas.microsoft.com/office/drawing/2014/main" id="{8837EF71-BDD1-D04D-C557-75B52E213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1BA0A634-020A-FCAE-A4DC-E5950912DF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3B090-2787-4251-8F35-A75F43EDF997}" type="slidenum">
              <a:rPr lang="nb-NO" smtClean="0"/>
              <a:t>‹#›</a:t>
            </a:fld>
            <a:endParaRPr lang="nb-NO"/>
          </a:p>
        </p:txBody>
      </p:sp>
    </p:spTree>
    <p:extLst>
      <p:ext uri="{BB962C8B-B14F-4D97-AF65-F5344CB8AC3E}">
        <p14:creationId xmlns:p14="http://schemas.microsoft.com/office/powerpoint/2010/main" val="813792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D5DCC10-BA12-9B70-9425-3C5745A8620F}"/>
              </a:ext>
            </a:extLst>
          </p:cNvPr>
          <p:cNvSpPr txBox="1">
            <a:spLocks/>
          </p:cNvSpPr>
          <p:nvPr/>
        </p:nvSpPr>
        <p:spPr>
          <a:xfrm>
            <a:off x="2879546" y="5521907"/>
            <a:ext cx="6706445"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a:latin typeface="Roboto" panose="02000000000000000000" pitchFamily="2" charset="0"/>
                <a:ea typeface="Roboto" panose="02000000000000000000" pitchFamily="2" charset="0"/>
                <a:cs typeface="Roboto" panose="02000000000000000000" pitchFamily="2" charset="0"/>
              </a:rPr>
              <a:t>Sammen skaper vi verdier</a:t>
            </a:r>
          </a:p>
        </p:txBody>
      </p:sp>
      <p:sp>
        <p:nvSpPr>
          <p:cNvPr id="8" name="Rektangel 7">
            <a:extLst>
              <a:ext uri="{FF2B5EF4-FFF2-40B4-BE49-F238E27FC236}">
                <a16:creationId xmlns:a16="http://schemas.microsoft.com/office/drawing/2014/main" id="{E1933081-3E2D-DA17-E8A1-CBFD7776048B}"/>
              </a:ext>
            </a:extLst>
          </p:cNvPr>
          <p:cNvSpPr/>
          <p:nvPr/>
        </p:nvSpPr>
        <p:spPr>
          <a:xfrm>
            <a:off x="821380" y="5214097"/>
            <a:ext cx="10576440"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2" name="Bilde 11" descr="Et bilde som inneholder himmel, utendørs, gress, gårdsmaskin&#10;&#10;Automatisk generert beskrivelse">
            <a:extLst>
              <a:ext uri="{FF2B5EF4-FFF2-40B4-BE49-F238E27FC236}">
                <a16:creationId xmlns:a16="http://schemas.microsoft.com/office/drawing/2014/main" id="{68BC9F50-8309-0DE4-BC3D-FC1120000EC4}"/>
              </a:ext>
            </a:extLst>
          </p:cNvPr>
          <p:cNvPicPr>
            <a:picLocks noChangeAspect="1"/>
          </p:cNvPicPr>
          <p:nvPr/>
        </p:nvPicPr>
        <p:blipFill rotWithShape="1">
          <a:blip r:embed="rId3">
            <a:extLst>
              <a:ext uri="{28A0092B-C50C-407E-A947-70E740481C1C}">
                <a14:useLocalDpi xmlns:a14="http://schemas.microsoft.com/office/drawing/2010/main" val="0"/>
              </a:ext>
            </a:extLst>
          </a:blip>
          <a:srcRect t="6427" b="13764"/>
          <a:stretch/>
        </p:blipFill>
        <p:spPr>
          <a:xfrm>
            <a:off x="821380" y="477786"/>
            <a:ext cx="10576440" cy="4736311"/>
          </a:xfrm>
          <a:prstGeom prst="rect">
            <a:avLst/>
          </a:prstGeom>
        </p:spPr>
      </p:pic>
      <p:sp>
        <p:nvSpPr>
          <p:cNvPr id="2" name="Undertittel 2">
            <a:extLst>
              <a:ext uri="{FF2B5EF4-FFF2-40B4-BE49-F238E27FC236}">
                <a16:creationId xmlns:a16="http://schemas.microsoft.com/office/drawing/2014/main" id="{5D4B746C-0F4C-ECF5-5CEE-4D8503EBC369}"/>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pic>
        <p:nvPicPr>
          <p:cNvPr id="4" name="Bilde 3" descr="Et bilde som inneholder tekst, Font, Grafikk, grafisk design&#10;&#10;Automatisk generert beskrivelse">
            <a:extLst>
              <a:ext uri="{FF2B5EF4-FFF2-40B4-BE49-F238E27FC236}">
                <a16:creationId xmlns:a16="http://schemas.microsoft.com/office/drawing/2014/main" id="{14411D37-1A46-7519-BD5B-4A08E66E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Tree>
    <p:extLst>
      <p:ext uri="{BB962C8B-B14F-4D97-AF65-F5344CB8AC3E}">
        <p14:creationId xmlns:p14="http://schemas.microsoft.com/office/powerpoint/2010/main" val="800930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29699" y="999871"/>
            <a:ext cx="10153146" cy="3080051"/>
          </a:xfrm>
        </p:spPr>
        <p:txBody>
          <a:bodyPr>
            <a:normAutofit/>
          </a:bodyPr>
          <a:lstStyle/>
          <a:p>
            <a:pPr marL="0" indent="0" algn="just">
              <a:lnSpc>
                <a:spcPct val="100000"/>
              </a:lnSpc>
              <a:buNone/>
            </a:pPr>
            <a:r>
              <a:rPr lang="nb-NO" sz="1600" dirty="0">
                <a:latin typeface="Raleway" pitchFamily="2" charset="0"/>
              </a:rPr>
              <a:t>I 2017 ble vi Miljøfyrtårn-sertifisert og dette er vi stolte av. Vi jobber kontinuerlig med kildesortering, vårt forhold til bruk av energi, reiseaktiviteten i bedriften, arbeidsmiljøet med mer. </a:t>
            </a:r>
          </a:p>
          <a:p>
            <a:pPr marL="0" indent="0" algn="just">
              <a:lnSpc>
                <a:spcPct val="100000"/>
              </a:lnSpc>
              <a:buNone/>
            </a:pPr>
            <a:r>
              <a:rPr lang="nb-NO" sz="1600" dirty="0">
                <a:latin typeface="Raleway" pitchFamily="2" charset="0"/>
              </a:rPr>
              <a:t>Vi ser at det å sette oss mål og delmål og lage handlingsplaner hjelper oss med å oppnå positive miljøeffekter. For eksempel har sortering av avfall økt betraktelig etter sertifisering. Før vi ble sertifisert som Miljøfyrtårn hadde vi en sorteringsgrad på under </a:t>
            </a:r>
            <a:r>
              <a:rPr lang="nb-NO" sz="1600" b="1" dirty="0">
                <a:solidFill>
                  <a:srgbClr val="CF031C"/>
                </a:solidFill>
                <a:latin typeface="Raleway" pitchFamily="2" charset="0"/>
              </a:rPr>
              <a:t>30 %</a:t>
            </a:r>
            <a:r>
              <a:rPr lang="nb-NO" sz="1600" dirty="0">
                <a:latin typeface="Raleway" pitchFamily="2" charset="0"/>
              </a:rPr>
              <a:t>. Denne har vi klart å øke til </a:t>
            </a:r>
            <a:r>
              <a:rPr lang="nb-NO" sz="1600" b="1" dirty="0">
                <a:solidFill>
                  <a:srgbClr val="CF031C"/>
                </a:solidFill>
                <a:latin typeface="Raleway" pitchFamily="2" charset="0"/>
              </a:rPr>
              <a:t>60 %</a:t>
            </a:r>
            <a:r>
              <a:rPr lang="nb-NO" sz="1600" dirty="0">
                <a:latin typeface="Raleway" pitchFamily="2" charset="0"/>
              </a:rPr>
              <a:t> de siste tre årene. Vi håndterer mye forskjellig avfall grunnet en del konkursbo som blir solgt igjennom oss. </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Miljøfyrtårn</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descr="Et bilde som inneholder utendørs, landskap, himmel, natur&#10;&#10;Automatisk generert beskrivelse">
            <a:extLst>
              <a:ext uri="{FF2B5EF4-FFF2-40B4-BE49-F238E27FC236}">
                <a16:creationId xmlns:a16="http://schemas.microsoft.com/office/drawing/2014/main" id="{7CBA06D5-C950-75BF-B9EB-489EE94E2A7C}"/>
              </a:ext>
            </a:extLst>
          </p:cNvPr>
          <p:cNvPicPr>
            <a:picLocks noChangeAspect="1"/>
          </p:cNvPicPr>
          <p:nvPr/>
        </p:nvPicPr>
        <p:blipFill rotWithShape="1">
          <a:blip r:embed="rId3">
            <a:extLst>
              <a:ext uri="{28A0092B-C50C-407E-A947-70E740481C1C}">
                <a14:useLocalDpi xmlns:a14="http://schemas.microsoft.com/office/drawing/2010/main" val="0"/>
              </a:ext>
            </a:extLst>
          </a:blip>
          <a:srcRect l="49343" t="27513" r="1315" b="34615"/>
          <a:stretch/>
        </p:blipFill>
        <p:spPr>
          <a:xfrm>
            <a:off x="6121052" y="3592899"/>
            <a:ext cx="5061793" cy="2597240"/>
          </a:xfrm>
          <a:prstGeom prst="rect">
            <a:avLst/>
          </a:prstGeom>
        </p:spPr>
      </p:pic>
      <p:pic>
        <p:nvPicPr>
          <p:cNvPr id="21" name="Picture 2" descr="Brand">
            <a:extLst>
              <a:ext uri="{FF2B5EF4-FFF2-40B4-BE49-F238E27FC236}">
                <a16:creationId xmlns:a16="http://schemas.microsoft.com/office/drawing/2014/main" id="{FD2E0B7A-BAE7-B6F7-9B3B-A0E0222CF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914" y="3555321"/>
            <a:ext cx="1068022" cy="916586"/>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23">
            <a:extLst>
              <a:ext uri="{FF2B5EF4-FFF2-40B4-BE49-F238E27FC236}">
                <a16:creationId xmlns:a16="http://schemas.microsoft.com/office/drawing/2014/main" id="{49A1FBDC-4015-39D3-13EA-EAEC0F2D025C}"/>
              </a:ext>
            </a:extLst>
          </p:cNvPr>
          <p:cNvPicPr>
            <a:picLocks noChangeAspect="1"/>
          </p:cNvPicPr>
          <p:nvPr/>
        </p:nvPicPr>
        <p:blipFill>
          <a:blip r:embed="rId5">
            <a:extLst>
              <a:ext uri="{28A0092B-C50C-407E-A947-70E740481C1C}">
                <a14:useLocalDpi xmlns:a14="http://schemas.microsoft.com/office/drawing/2010/main" val="0"/>
              </a:ext>
            </a:extLst>
          </a:blip>
          <a:srcRect t="4431" b="4431"/>
          <a:stretch/>
        </p:blipFill>
        <p:spPr>
          <a:xfrm>
            <a:off x="1029698" y="3592899"/>
            <a:ext cx="5064047" cy="2597240"/>
          </a:xfrm>
          <a:prstGeom prst="rect">
            <a:avLst/>
          </a:prstGeom>
        </p:spPr>
      </p:pic>
      <p:sp>
        <p:nvSpPr>
          <p:cNvPr id="2" name="TekstSylinder 1">
            <a:extLst>
              <a:ext uri="{FF2B5EF4-FFF2-40B4-BE49-F238E27FC236}">
                <a16:creationId xmlns:a16="http://schemas.microsoft.com/office/drawing/2014/main" id="{49D94303-97AC-773E-2C87-612F8668BC55}"/>
              </a:ext>
            </a:extLst>
          </p:cNvPr>
          <p:cNvSpPr txBox="1"/>
          <p:nvPr/>
        </p:nvSpPr>
        <p:spPr>
          <a:xfrm>
            <a:off x="11734800" y="6532165"/>
            <a:ext cx="450764" cy="215444"/>
          </a:xfrm>
          <a:prstGeom prst="rect">
            <a:avLst/>
          </a:prstGeom>
          <a:noFill/>
        </p:spPr>
        <p:txBody>
          <a:bodyPr wrap="none" rtlCol="0">
            <a:spAutoFit/>
          </a:bodyPr>
          <a:lstStyle/>
          <a:p>
            <a:r>
              <a:rPr lang="nb-NO" sz="800" dirty="0">
                <a:latin typeface="Raleway" pitchFamily="2" charset="0"/>
              </a:rPr>
              <a:t>10/31</a:t>
            </a:r>
          </a:p>
        </p:txBody>
      </p:sp>
      <p:pic>
        <p:nvPicPr>
          <p:cNvPr id="4" name="Bilde 3" descr="Et bilde som inneholder tekst, Font, Grafikk, grafisk design&#10;&#10;Automatisk generert beskrivelse">
            <a:extLst>
              <a:ext uri="{FF2B5EF4-FFF2-40B4-BE49-F238E27FC236}">
                <a16:creationId xmlns:a16="http://schemas.microsoft.com/office/drawing/2014/main" id="{F9D64539-37FC-B5A6-3942-13EC6FA4F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8EFD1EDE-57A3-9C94-3D73-87570A34CB8C}"/>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4271252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29699" y="999871"/>
            <a:ext cx="10153146" cy="3080051"/>
          </a:xfrm>
        </p:spPr>
        <p:txBody>
          <a:bodyPr>
            <a:normAutofit/>
          </a:bodyPr>
          <a:lstStyle/>
          <a:p>
            <a:pPr marL="0" indent="0" algn="just">
              <a:lnSpc>
                <a:spcPct val="100000"/>
              </a:lnSpc>
              <a:buNone/>
            </a:pPr>
            <a:r>
              <a:rPr lang="nb-NO" sz="1600" dirty="0">
                <a:latin typeface="Raleway" pitchFamily="2" charset="0"/>
              </a:rPr>
              <a:t>I 2023 har vi valgt å tilby alle våre </a:t>
            </a:r>
            <a:r>
              <a:rPr lang="nb-NO" sz="1600" dirty="0" err="1">
                <a:latin typeface="Raleway" pitchFamily="2" charset="0"/>
              </a:rPr>
              <a:t>auksjonsmeglere</a:t>
            </a:r>
            <a:r>
              <a:rPr lang="nb-NO" sz="1600" dirty="0">
                <a:latin typeface="Raleway" pitchFamily="2" charset="0"/>
              </a:rPr>
              <a:t>/selgere elbil som firmabil. Ved å tilby elbil i stedet for fossilbil som firmabil vil Aksjonen redusere sitt C02 utslipp. Vi har et mål om at 90 % av våre firmabiler skal være elbiler innen 2026. </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Elektrisk firmabil</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a:extLst>
              <a:ext uri="{FF2B5EF4-FFF2-40B4-BE49-F238E27FC236}">
                <a16:creationId xmlns:a16="http://schemas.microsoft.com/office/drawing/2014/main" id="{8A54F2C6-39D8-7289-439B-8136E0EC86E8}"/>
              </a:ext>
            </a:extLst>
          </p:cNvPr>
          <p:cNvPicPr>
            <a:picLocks noChangeAspect="1"/>
          </p:cNvPicPr>
          <p:nvPr/>
        </p:nvPicPr>
        <p:blipFill rotWithShape="1">
          <a:blip r:embed="rId3">
            <a:extLst>
              <a:ext uri="{28A0092B-C50C-407E-A947-70E740481C1C}">
                <a14:useLocalDpi xmlns:a14="http://schemas.microsoft.com/office/drawing/2010/main" val="0"/>
              </a:ext>
            </a:extLst>
          </a:blip>
          <a:srcRect l="5274" t="36020" r="7715" b="31888"/>
          <a:stretch/>
        </p:blipFill>
        <p:spPr>
          <a:xfrm>
            <a:off x="1033559" y="3690764"/>
            <a:ext cx="10149286" cy="2499376"/>
          </a:xfrm>
          <a:prstGeom prst="rect">
            <a:avLst/>
          </a:prstGeom>
        </p:spPr>
      </p:pic>
      <p:sp>
        <p:nvSpPr>
          <p:cNvPr id="2" name="TekstSylinder 1">
            <a:extLst>
              <a:ext uri="{FF2B5EF4-FFF2-40B4-BE49-F238E27FC236}">
                <a16:creationId xmlns:a16="http://schemas.microsoft.com/office/drawing/2014/main" id="{4A97D8C3-2139-0400-C106-CB823A2B42C4}"/>
              </a:ext>
            </a:extLst>
          </p:cNvPr>
          <p:cNvSpPr txBox="1"/>
          <p:nvPr/>
        </p:nvSpPr>
        <p:spPr>
          <a:xfrm>
            <a:off x="11734800" y="6532165"/>
            <a:ext cx="431528" cy="215444"/>
          </a:xfrm>
          <a:prstGeom prst="rect">
            <a:avLst/>
          </a:prstGeom>
          <a:noFill/>
        </p:spPr>
        <p:txBody>
          <a:bodyPr wrap="none" rtlCol="0">
            <a:spAutoFit/>
          </a:bodyPr>
          <a:lstStyle/>
          <a:p>
            <a:r>
              <a:rPr lang="nb-NO" sz="800" dirty="0">
                <a:latin typeface="Raleway" pitchFamily="2" charset="0"/>
              </a:rPr>
              <a:t>11/31</a:t>
            </a:r>
          </a:p>
        </p:txBody>
      </p:sp>
      <p:sp>
        <p:nvSpPr>
          <p:cNvPr id="3" name="Undertittel 2">
            <a:extLst>
              <a:ext uri="{FF2B5EF4-FFF2-40B4-BE49-F238E27FC236}">
                <a16:creationId xmlns:a16="http://schemas.microsoft.com/office/drawing/2014/main" id="{1668E41E-397F-BADB-3A37-356D706A685C}"/>
              </a:ext>
            </a:extLst>
          </p:cNvPr>
          <p:cNvSpPr txBox="1">
            <a:spLocks/>
          </p:cNvSpPr>
          <p:nvPr/>
        </p:nvSpPr>
        <p:spPr>
          <a:xfrm>
            <a:off x="9216566" y="6561910"/>
            <a:ext cx="1961410" cy="150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BÆREKRAFTSRAPPORT 2023  |  </a:t>
            </a:r>
            <a:endParaRPr lang="nb-NO" sz="900" dirty="0">
              <a:solidFill>
                <a:srgbClr val="CF031C"/>
              </a:solidFill>
              <a:latin typeface="Raleway" pitchFamily="2" charset="0"/>
            </a:endParaRPr>
          </a:p>
        </p:txBody>
      </p:sp>
      <p:pic>
        <p:nvPicPr>
          <p:cNvPr id="4" name="Bilde 3" descr="Et bilde som inneholder tekst, Font, Grafikk, grafisk design&#10;&#10;Automatisk generert beskrivelse">
            <a:extLst>
              <a:ext uri="{FF2B5EF4-FFF2-40B4-BE49-F238E27FC236}">
                <a16:creationId xmlns:a16="http://schemas.microsoft.com/office/drawing/2014/main" id="{04A659B5-6241-BBAE-C31E-8CB3C809A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Tree>
    <p:extLst>
      <p:ext uri="{BB962C8B-B14F-4D97-AF65-F5344CB8AC3E}">
        <p14:creationId xmlns:p14="http://schemas.microsoft.com/office/powerpoint/2010/main" val="1192803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0F995912-476C-7857-7889-A0F1F254A3C0}"/>
              </a:ext>
            </a:extLst>
          </p:cNvPr>
          <p:cNvSpPr/>
          <p:nvPr/>
        </p:nvSpPr>
        <p:spPr>
          <a:xfrm>
            <a:off x="534256" y="6179867"/>
            <a:ext cx="46255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innhold 2">
            <a:extLst>
              <a:ext uri="{FF2B5EF4-FFF2-40B4-BE49-F238E27FC236}">
                <a16:creationId xmlns:a16="http://schemas.microsoft.com/office/drawing/2014/main" id="{CBB017A0-60F2-0834-0AD1-69233B584AB1}"/>
              </a:ext>
            </a:extLst>
          </p:cNvPr>
          <p:cNvSpPr txBox="1">
            <a:spLocks/>
          </p:cNvSpPr>
          <p:nvPr/>
        </p:nvSpPr>
        <p:spPr>
          <a:xfrm>
            <a:off x="5597039" y="1404852"/>
            <a:ext cx="5827825" cy="5453147"/>
          </a:xfrm>
          <a:prstGeom prst="rect">
            <a:avLst/>
          </a:prstGeom>
        </p:spPr>
        <p:txBody>
          <a:bodyPr vert="horz" lIns="91440" tIns="45720" rIns="91440" bIns="45720" numCol="1" spcCol="54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400" dirty="0">
                <a:latin typeface="Raleway" pitchFamily="2" charset="0"/>
              </a:rPr>
              <a:t>I 2023 fikk vi lansert en CO2-fotavtrykk-kalkulator på våre nettsider. Dette er med på å gjøre våre budgivere oppmerksomme på de miljømessige fordelene ved kjøp av brukt på Auksjonen.no </a:t>
            </a:r>
          </a:p>
          <a:p>
            <a:pPr marL="0" indent="0">
              <a:lnSpc>
                <a:spcPct val="100000"/>
              </a:lnSpc>
              <a:buFont typeface="Arial" panose="020B0604020202020204" pitchFamily="34" charset="0"/>
              <a:buNone/>
            </a:pPr>
            <a:r>
              <a:rPr lang="nb-NO" sz="1400" dirty="0">
                <a:latin typeface="Raleway" pitchFamily="2" charset="0"/>
              </a:rPr>
              <a:t>Beregningen er synlig på hver enkelt auksjon og viser hvor mye man kan redusere sitt karbondioksidutslipp ved å kjøpe objektet brukt i stedet for nytt. Beregningen (som er utført ved hjelp av data fra </a:t>
            </a:r>
            <a:r>
              <a:rPr lang="nb-NO" sz="1400" dirty="0" err="1">
                <a:latin typeface="Raleway" pitchFamily="2" charset="0"/>
              </a:rPr>
              <a:t>Anthesis</a:t>
            </a:r>
            <a:r>
              <a:rPr lang="nb-NO" sz="1400" dirty="0">
                <a:latin typeface="Raleway" pitchFamily="2" charset="0"/>
              </a:rPr>
              <a:t> Group) baserer seg på gjennomsnittlig materialforbruk og CO2 påvirkning ved produksjon av en nytt objekt innenfor tilsvarende kategori.</a:t>
            </a:r>
          </a:p>
          <a:p>
            <a:pPr marL="0" indent="0" algn="just">
              <a:lnSpc>
                <a:spcPct val="100000"/>
              </a:lnSpc>
              <a:buFont typeface="Arial" panose="020B0604020202020204" pitchFamily="34" charset="0"/>
              <a:buNone/>
            </a:pPr>
            <a:endParaRPr lang="nb-NO" sz="1400" dirty="0">
              <a:latin typeface="Raleway" pitchFamily="2" charset="0"/>
            </a:endParaRPr>
          </a:p>
        </p:txBody>
      </p:sp>
      <p:sp>
        <p:nvSpPr>
          <p:cNvPr id="11" name="Tittel 1">
            <a:extLst>
              <a:ext uri="{FF2B5EF4-FFF2-40B4-BE49-F238E27FC236}">
                <a16:creationId xmlns:a16="http://schemas.microsoft.com/office/drawing/2014/main" id="{FB5DA582-2751-463B-C0D7-2717CF222DDB}"/>
              </a:ext>
            </a:extLst>
          </p:cNvPr>
          <p:cNvSpPr txBox="1">
            <a:spLocks/>
          </p:cNvSpPr>
          <p:nvPr/>
        </p:nvSpPr>
        <p:spPr>
          <a:xfrm>
            <a:off x="9463454" y="245808"/>
            <a:ext cx="354230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dirty="0">
              <a:latin typeface="Roboto" panose="02000000000000000000" pitchFamily="2" charset="0"/>
              <a:ea typeface="Roboto" panose="02000000000000000000" pitchFamily="2" charset="0"/>
              <a:cs typeface="Roboto" panose="02000000000000000000" pitchFamily="2" charset="0"/>
            </a:endParaRPr>
          </a:p>
        </p:txBody>
      </p:sp>
      <p:sp>
        <p:nvSpPr>
          <p:cNvPr id="17" name="Tittel 1">
            <a:extLst>
              <a:ext uri="{FF2B5EF4-FFF2-40B4-BE49-F238E27FC236}">
                <a16:creationId xmlns:a16="http://schemas.microsoft.com/office/drawing/2014/main" id="{FFACA99F-80EF-89BF-1782-BC4F07E74405}"/>
              </a:ext>
            </a:extLst>
          </p:cNvPr>
          <p:cNvSpPr>
            <a:spLocks noGrp="1"/>
          </p:cNvSpPr>
          <p:nvPr>
            <p:ph type="title"/>
          </p:nvPr>
        </p:nvSpPr>
        <p:spPr>
          <a:xfrm>
            <a:off x="5921154" y="386729"/>
            <a:ext cx="614141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C02 fotavtrykk kalkulator </a:t>
            </a:r>
          </a:p>
        </p:txBody>
      </p:sp>
      <p:sp>
        <p:nvSpPr>
          <p:cNvPr id="18" name="Rektangel 17">
            <a:extLst>
              <a:ext uri="{FF2B5EF4-FFF2-40B4-BE49-F238E27FC236}">
                <a16:creationId xmlns:a16="http://schemas.microsoft.com/office/drawing/2014/main" id="{D2235254-4E9A-FD42-C0BA-2C6279FA966C}"/>
              </a:ext>
            </a:extLst>
          </p:cNvPr>
          <p:cNvSpPr/>
          <p:nvPr/>
        </p:nvSpPr>
        <p:spPr>
          <a:xfrm>
            <a:off x="5597039" y="558293"/>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49D07B-AB30-2C7C-8EFE-7A03475EA911}"/>
              </a:ext>
            </a:extLst>
          </p:cNvPr>
          <p:cNvSpPr txBox="1">
            <a:spLocks/>
          </p:cNvSpPr>
          <p:nvPr/>
        </p:nvSpPr>
        <p:spPr>
          <a:xfrm>
            <a:off x="5597039" y="1027821"/>
            <a:ext cx="614141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400" b="1" dirty="0">
                <a:solidFill>
                  <a:srgbClr val="CF031C"/>
                </a:solidFill>
                <a:latin typeface="Roboto" panose="02000000000000000000" pitchFamily="2" charset="0"/>
                <a:ea typeface="Roboto" panose="02000000000000000000" pitchFamily="2" charset="0"/>
                <a:cs typeface="Roboto" panose="02000000000000000000" pitchFamily="2" charset="0"/>
              </a:rPr>
              <a:t>Fordeler ved å kjøpe brukt</a:t>
            </a:r>
          </a:p>
        </p:txBody>
      </p:sp>
      <p:pic>
        <p:nvPicPr>
          <p:cNvPr id="4" name="Bilde 3" descr="Et bilde som inneholder utendørs, grunn, transport, Anleggsutstyr&#10;&#10;Automatisk generert beskrivelse">
            <a:extLst>
              <a:ext uri="{FF2B5EF4-FFF2-40B4-BE49-F238E27FC236}">
                <a16:creationId xmlns:a16="http://schemas.microsoft.com/office/drawing/2014/main" id="{49DA473C-17C1-7B6E-24E6-DFA1BBBA24F4}"/>
              </a:ext>
            </a:extLst>
          </p:cNvPr>
          <p:cNvPicPr>
            <a:picLocks noChangeAspect="1"/>
          </p:cNvPicPr>
          <p:nvPr/>
        </p:nvPicPr>
        <p:blipFill rotWithShape="1">
          <a:blip r:embed="rId3">
            <a:extLst>
              <a:ext uri="{28A0092B-C50C-407E-A947-70E740481C1C}">
                <a14:useLocalDpi xmlns:a14="http://schemas.microsoft.com/office/drawing/2010/main" val="0"/>
              </a:ext>
            </a:extLst>
          </a:blip>
          <a:srcRect l="6581" r="18266"/>
          <a:stretch/>
        </p:blipFill>
        <p:spPr>
          <a:xfrm rot="5400000">
            <a:off x="-242905" y="777161"/>
            <a:ext cx="6179867" cy="4625545"/>
          </a:xfrm>
          <a:prstGeom prst="rect">
            <a:avLst/>
          </a:prstGeom>
        </p:spPr>
      </p:pic>
      <p:pic>
        <p:nvPicPr>
          <p:cNvPr id="6" name="Bilde 5" descr="Et bilde som inneholder tekst, Font, line, skjermbilde">
            <a:extLst>
              <a:ext uri="{FF2B5EF4-FFF2-40B4-BE49-F238E27FC236}">
                <a16:creationId xmlns:a16="http://schemas.microsoft.com/office/drawing/2014/main" id="{61E5F967-22B7-6577-B43D-E6B8FA7B4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871" y="4927220"/>
            <a:ext cx="6239746" cy="1438476"/>
          </a:xfrm>
          <a:prstGeom prst="rect">
            <a:avLst/>
          </a:prstGeom>
        </p:spPr>
      </p:pic>
      <p:sp>
        <p:nvSpPr>
          <p:cNvPr id="3" name="TekstSylinder 2">
            <a:extLst>
              <a:ext uri="{FF2B5EF4-FFF2-40B4-BE49-F238E27FC236}">
                <a16:creationId xmlns:a16="http://schemas.microsoft.com/office/drawing/2014/main" id="{0C2230A2-F794-F77E-A654-57BE581E541F}"/>
              </a:ext>
            </a:extLst>
          </p:cNvPr>
          <p:cNvSpPr txBox="1"/>
          <p:nvPr/>
        </p:nvSpPr>
        <p:spPr>
          <a:xfrm>
            <a:off x="11734800" y="6532165"/>
            <a:ext cx="441146" cy="215444"/>
          </a:xfrm>
          <a:prstGeom prst="rect">
            <a:avLst/>
          </a:prstGeom>
          <a:noFill/>
        </p:spPr>
        <p:txBody>
          <a:bodyPr wrap="none" rtlCol="0">
            <a:spAutoFit/>
          </a:bodyPr>
          <a:lstStyle/>
          <a:p>
            <a:r>
              <a:rPr lang="nb-NO" sz="800" dirty="0">
                <a:latin typeface="Raleway" pitchFamily="2" charset="0"/>
              </a:rPr>
              <a:t>12/31</a:t>
            </a:r>
          </a:p>
        </p:txBody>
      </p:sp>
      <p:pic>
        <p:nvPicPr>
          <p:cNvPr id="8" name="Bilde 7" descr="Et bilde som inneholder tekst, Font, Grafikk, grafisk design&#10;&#10;Automatisk generert beskrivelse">
            <a:extLst>
              <a:ext uri="{FF2B5EF4-FFF2-40B4-BE49-F238E27FC236}">
                <a16:creationId xmlns:a16="http://schemas.microsoft.com/office/drawing/2014/main" id="{52689B6F-5D08-C58D-C736-FD2BA7D28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9" name="Undertittel 2">
            <a:extLst>
              <a:ext uri="{FF2B5EF4-FFF2-40B4-BE49-F238E27FC236}">
                <a16:creationId xmlns:a16="http://schemas.microsoft.com/office/drawing/2014/main" id="{686A9D41-E968-CAEF-9AEA-14C0B09BBA35}"/>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974190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29699" y="4309971"/>
            <a:ext cx="10153146" cy="1732832"/>
          </a:xfrm>
        </p:spPr>
        <p:txBody>
          <a:bodyPr>
            <a:normAutofit/>
          </a:bodyPr>
          <a:lstStyle/>
          <a:p>
            <a:pPr marL="0" indent="0" algn="ctr">
              <a:lnSpc>
                <a:spcPct val="100000"/>
              </a:lnSpc>
              <a:buNone/>
            </a:pPr>
            <a:r>
              <a:rPr lang="nb-NO" sz="2400" dirty="0">
                <a:latin typeface="Raleway" pitchFamily="2" charset="0"/>
              </a:rPr>
              <a:t>I 2023 solgte vi </a:t>
            </a:r>
            <a:r>
              <a:rPr lang="nb-NO" sz="2400" b="1" dirty="0">
                <a:solidFill>
                  <a:srgbClr val="CF031C"/>
                </a:solidFill>
                <a:latin typeface="Raleway" pitchFamily="2" charset="0"/>
              </a:rPr>
              <a:t>36 053 objekter</a:t>
            </a:r>
            <a:r>
              <a:rPr lang="nb-NO" sz="2400" dirty="0">
                <a:latin typeface="Raleway" pitchFamily="2" charset="0"/>
              </a:rPr>
              <a:t>, en vekst på 23% mot året før. </a:t>
            </a:r>
            <a:br>
              <a:rPr lang="nb-NO" sz="2400" dirty="0">
                <a:latin typeface="Raleway" pitchFamily="2" charset="0"/>
              </a:rPr>
            </a:br>
            <a:r>
              <a:rPr lang="nb-NO" sz="2400" dirty="0">
                <a:latin typeface="Raleway" pitchFamily="2" charset="0"/>
              </a:rPr>
              <a:t>Vi har hatt 6 349 unike selgere mot 4 576 i 2022.  Det har totalt vært 17 331 kjøpere som har bidratt til at brukte maskiner, verktøy og kjøretøy har fått nytt liv gjennom vår plattform. </a:t>
            </a:r>
          </a:p>
        </p:txBody>
      </p:sp>
      <p:pic>
        <p:nvPicPr>
          <p:cNvPr id="5" name="Bilde 4" descr="Et bilde som inneholder Grafikk, logo, grafisk design, Font&#10;&#10;Automatisk generert beskrivelse">
            <a:extLst>
              <a:ext uri="{FF2B5EF4-FFF2-40B4-BE49-F238E27FC236}">
                <a16:creationId xmlns:a16="http://schemas.microsoft.com/office/drawing/2014/main" id="{5C0E1370-F0E2-F055-09C4-C5FD86AC86DE}"/>
              </a:ext>
            </a:extLst>
          </p:cNvPr>
          <p:cNvPicPr>
            <a:picLocks noChangeAspect="1"/>
          </p:cNvPicPr>
          <p:nvPr/>
        </p:nvPicPr>
        <p:blipFill rotWithShape="1">
          <a:blip r:embed="rId3">
            <a:extLst>
              <a:ext uri="{28A0092B-C50C-407E-A947-70E740481C1C}">
                <a14:useLocalDpi xmlns:a14="http://schemas.microsoft.com/office/drawing/2010/main" val="0"/>
              </a:ext>
            </a:extLst>
          </a:blip>
          <a:srcRect l="27876" r="19600"/>
          <a:stretch/>
        </p:blipFill>
        <p:spPr>
          <a:xfrm>
            <a:off x="4162697" y="169116"/>
            <a:ext cx="3866605" cy="4140855"/>
          </a:xfrm>
          <a:prstGeom prst="rect">
            <a:avLst/>
          </a:prstGeom>
        </p:spPr>
      </p:pic>
      <p:sp>
        <p:nvSpPr>
          <p:cNvPr id="2" name="TekstSylinder 1">
            <a:extLst>
              <a:ext uri="{FF2B5EF4-FFF2-40B4-BE49-F238E27FC236}">
                <a16:creationId xmlns:a16="http://schemas.microsoft.com/office/drawing/2014/main" id="{5E1E00AD-9988-7355-A7DA-BD3C23CDEE02}"/>
              </a:ext>
            </a:extLst>
          </p:cNvPr>
          <p:cNvSpPr txBox="1"/>
          <p:nvPr/>
        </p:nvSpPr>
        <p:spPr>
          <a:xfrm>
            <a:off x="11734800" y="6532165"/>
            <a:ext cx="442750" cy="215444"/>
          </a:xfrm>
          <a:prstGeom prst="rect">
            <a:avLst/>
          </a:prstGeom>
          <a:noFill/>
        </p:spPr>
        <p:txBody>
          <a:bodyPr wrap="none" rtlCol="0">
            <a:spAutoFit/>
          </a:bodyPr>
          <a:lstStyle/>
          <a:p>
            <a:r>
              <a:rPr lang="nb-NO" sz="800" dirty="0">
                <a:latin typeface="Raleway" pitchFamily="2" charset="0"/>
              </a:rPr>
              <a:t>13/31</a:t>
            </a:r>
          </a:p>
        </p:txBody>
      </p:sp>
      <p:pic>
        <p:nvPicPr>
          <p:cNvPr id="4" name="Bilde 3" descr="Et bilde som inneholder tekst, Font, Grafikk, grafisk design&#10;&#10;Automatisk generert beskrivelse">
            <a:extLst>
              <a:ext uri="{FF2B5EF4-FFF2-40B4-BE49-F238E27FC236}">
                <a16:creationId xmlns:a16="http://schemas.microsoft.com/office/drawing/2014/main" id="{DCF6CEFC-DD1C-69DF-F627-F09292E05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6" name="Undertittel 2">
            <a:extLst>
              <a:ext uri="{FF2B5EF4-FFF2-40B4-BE49-F238E27FC236}">
                <a16:creationId xmlns:a16="http://schemas.microsoft.com/office/drawing/2014/main" id="{C6DB374D-E2EA-C8CC-F828-6DDD49F28CF8}"/>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61568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E36EA06C-1867-32AC-3431-7CAB33B53B1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9914" b="2196"/>
          <a:stretch/>
        </p:blipFill>
        <p:spPr>
          <a:xfrm>
            <a:off x="20" y="2"/>
            <a:ext cx="12191980" cy="6857998"/>
          </a:xfrm>
          <a:prstGeom prst="rect">
            <a:avLst/>
          </a:prstGeom>
        </p:spPr>
      </p:pic>
      <p:sp>
        <p:nvSpPr>
          <p:cNvPr id="13" name="Rektangel 12">
            <a:extLst>
              <a:ext uri="{FF2B5EF4-FFF2-40B4-BE49-F238E27FC236}">
                <a16:creationId xmlns:a16="http://schemas.microsoft.com/office/drawing/2014/main" id="{63ABA261-798E-899C-93B6-AD63ABC1C226}"/>
              </a:ext>
            </a:extLst>
          </p:cNvPr>
          <p:cNvSpPr/>
          <p:nvPr/>
        </p:nvSpPr>
        <p:spPr>
          <a:xfrm>
            <a:off x="0" y="6780905"/>
            <a:ext cx="12192000"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tel 1">
            <a:extLst>
              <a:ext uri="{FF2B5EF4-FFF2-40B4-BE49-F238E27FC236}">
                <a16:creationId xmlns:a16="http://schemas.microsoft.com/office/drawing/2014/main" id="{42699FB3-D3ED-6F6C-7149-208AAB2A63EC}"/>
              </a:ext>
            </a:extLst>
          </p:cNvPr>
          <p:cNvSpPr txBox="1">
            <a:spLocks/>
          </p:cNvSpPr>
          <p:nvPr/>
        </p:nvSpPr>
        <p:spPr>
          <a:xfrm>
            <a:off x="2879546" y="5971617"/>
            <a:ext cx="6432907"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5400" dirty="0">
                <a:solidFill>
                  <a:schemeClr val="bg1"/>
                </a:solidFill>
                <a:latin typeface="Roboto" panose="02000000000000000000" pitchFamily="2" charset="0"/>
                <a:ea typeface="Roboto" panose="02000000000000000000" pitchFamily="2" charset="0"/>
                <a:cs typeface="Roboto" panose="02000000000000000000" pitchFamily="2" charset="0"/>
              </a:rPr>
              <a:t>Social</a:t>
            </a:r>
          </a:p>
        </p:txBody>
      </p:sp>
    </p:spTree>
    <p:extLst>
      <p:ext uri="{BB962C8B-B14F-4D97-AF65-F5344CB8AC3E}">
        <p14:creationId xmlns:p14="http://schemas.microsoft.com/office/powerpoint/2010/main" val="89570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50248" y="999871"/>
            <a:ext cx="4787756" cy="5257090"/>
          </a:xfrm>
        </p:spPr>
        <p:txBody>
          <a:bodyPr>
            <a:normAutofit/>
          </a:bodyPr>
          <a:lstStyle/>
          <a:p>
            <a:pPr marL="0" indent="0">
              <a:lnSpc>
                <a:spcPct val="100000"/>
              </a:lnSpc>
              <a:buNone/>
            </a:pPr>
            <a:r>
              <a:rPr lang="nb-NO" sz="1400" dirty="0">
                <a:latin typeface="Raleway" pitchFamily="2" charset="0"/>
              </a:rPr>
              <a:t>TV-aksjonen er en årlig innsamlingsaksjon i Norge arrangert av NRK siden 1974. Den har blitt en av verdens største innsamlingsaksjoner målt per innbygger og har samlet inn betydelige beløp til veldedige formål både nasjonalt og internasjonalt. Hvert år sendes en fem timer lang direktesending på TV, der ulike aktiviteter og innslag engasjerer seerne til å donere. I 2023 samlet TV-aksjonen inn totalt 256 millioner kroner, som gikk til Redd Barna og deres arbeid med å hjelpe barn rammet av krig og konflikt.</a:t>
            </a:r>
          </a:p>
          <a:p>
            <a:pPr marL="0" indent="0">
              <a:lnSpc>
                <a:spcPct val="100000"/>
              </a:lnSpc>
              <a:buNone/>
            </a:pPr>
            <a:r>
              <a:rPr lang="nb-NO" sz="1400" dirty="0">
                <a:latin typeface="Raleway" pitchFamily="2" charset="0"/>
              </a:rPr>
              <a:t>Auksjonen.no har de siste seks årene bidratt med auksjonsløsninger for TV-aksjonen. Vi sørger for at det auksjoneres bort unike objekter som har inkludert alt fra flyturer til Jan Mayen, til et 100 år gammelt oliventre. Totalt har vi auksjonert bort 519 objekter under TV-aksjonen. Auksjonene våre blir vist frem gjentatte ganger under sendingen, noe som bidrar til økt oppmerksomhet og budgivning. Gjennom disse auksjonene har vi bidratt med totalt 11 millioner kroner til veldedige formål, noe vi er svært stolte av.</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NRK TV-aksjonen 2023</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7BEB5CB0-F04E-F18B-68C9-3ED60CA14826}"/>
              </a:ext>
            </a:extLst>
          </p:cNvPr>
          <p:cNvSpPr/>
          <p:nvPr/>
        </p:nvSpPr>
        <p:spPr>
          <a:xfrm rot="16200000">
            <a:off x="3286890" y="308993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7" name="Bilde 16" descr="Et bilde som inneholder skjermbilde, konstruksjon, person, innendørs&#10;&#10;Automatisk generert beskrivelse">
            <a:extLst>
              <a:ext uri="{FF2B5EF4-FFF2-40B4-BE49-F238E27FC236}">
                <a16:creationId xmlns:a16="http://schemas.microsoft.com/office/drawing/2014/main" id="{2E0E4D09-3693-FCC1-34CB-A4F95BD062E7}"/>
              </a:ext>
            </a:extLst>
          </p:cNvPr>
          <p:cNvPicPr>
            <a:picLocks noChangeAspect="1"/>
          </p:cNvPicPr>
          <p:nvPr/>
        </p:nvPicPr>
        <p:blipFill rotWithShape="1">
          <a:blip r:embed="rId3">
            <a:extLst>
              <a:ext uri="{28A0092B-C50C-407E-A947-70E740481C1C}">
                <a14:useLocalDpi xmlns:a14="http://schemas.microsoft.com/office/drawing/2010/main" val="0"/>
              </a:ext>
            </a:extLst>
          </a:blip>
          <a:srcRect l="25917" r="10373"/>
          <a:stretch/>
        </p:blipFill>
        <p:spPr>
          <a:xfrm rot="5400000">
            <a:off x="6087599" y="366324"/>
            <a:ext cx="6256959" cy="5524316"/>
          </a:xfrm>
          <a:prstGeom prst="rect">
            <a:avLst/>
          </a:prstGeom>
        </p:spPr>
      </p:pic>
      <p:sp>
        <p:nvSpPr>
          <p:cNvPr id="2" name="TekstSylinder 1">
            <a:extLst>
              <a:ext uri="{FF2B5EF4-FFF2-40B4-BE49-F238E27FC236}">
                <a16:creationId xmlns:a16="http://schemas.microsoft.com/office/drawing/2014/main" id="{54B0032C-DF99-143C-5D4C-E375FE0C0B51}"/>
              </a:ext>
            </a:extLst>
          </p:cNvPr>
          <p:cNvSpPr txBox="1"/>
          <p:nvPr/>
        </p:nvSpPr>
        <p:spPr>
          <a:xfrm>
            <a:off x="11734800" y="6532165"/>
            <a:ext cx="444352" cy="215444"/>
          </a:xfrm>
          <a:prstGeom prst="rect">
            <a:avLst/>
          </a:prstGeom>
          <a:noFill/>
        </p:spPr>
        <p:txBody>
          <a:bodyPr wrap="none" rtlCol="0">
            <a:spAutoFit/>
          </a:bodyPr>
          <a:lstStyle/>
          <a:p>
            <a:r>
              <a:rPr lang="nb-NO" sz="800" dirty="0">
                <a:latin typeface="Raleway" pitchFamily="2" charset="0"/>
              </a:rPr>
              <a:t>15/31</a:t>
            </a:r>
          </a:p>
        </p:txBody>
      </p:sp>
      <p:pic>
        <p:nvPicPr>
          <p:cNvPr id="4" name="Bilde 3" descr="Et bilde som inneholder tekst, Font, Grafikk, grafisk design&#10;&#10;Automatisk generert beskrivelse">
            <a:extLst>
              <a:ext uri="{FF2B5EF4-FFF2-40B4-BE49-F238E27FC236}">
                <a16:creationId xmlns:a16="http://schemas.microsoft.com/office/drawing/2014/main" id="{0EAB587B-7D7B-A6DA-62E5-FE9C36337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7D83C285-5322-7534-B3F0-CFCD0E177351}"/>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098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ssholder for innhold 2">
            <a:extLst>
              <a:ext uri="{FF2B5EF4-FFF2-40B4-BE49-F238E27FC236}">
                <a16:creationId xmlns:a16="http://schemas.microsoft.com/office/drawing/2014/main" id="{9A6468C6-63C3-2765-1DEA-0C0DF8A57A9C}"/>
              </a:ext>
            </a:extLst>
          </p:cNvPr>
          <p:cNvSpPr>
            <a:spLocks noGrp="1"/>
          </p:cNvSpPr>
          <p:nvPr>
            <p:ph idx="1"/>
          </p:nvPr>
        </p:nvSpPr>
        <p:spPr>
          <a:xfrm>
            <a:off x="1050248" y="999872"/>
            <a:ext cx="4787756" cy="3281672"/>
          </a:xfrm>
        </p:spPr>
        <p:txBody>
          <a:bodyPr>
            <a:normAutofit/>
          </a:bodyPr>
          <a:lstStyle/>
          <a:p>
            <a:pPr marL="0" indent="0">
              <a:lnSpc>
                <a:spcPct val="110000"/>
              </a:lnSpc>
              <a:buNone/>
            </a:pPr>
            <a:r>
              <a:rPr lang="nb-NO" sz="1400" dirty="0">
                <a:latin typeface="Raleway" pitchFamily="2" charset="0"/>
              </a:rPr>
              <a:t>Under TV-aksjonen bruker Auksjonen.no mange dugnadstimer, både i forkant, under og etter selve TV-aksjonen. Vi legger ned betydelig innsats for å sikre at auksjonene gjennomføres på en effektiv og profesjonell måte, samtidig som vi jobber sammen med TV-aksjonen med å skaffe unike objekter og planlegge markedsføringen av auksjonene. </a:t>
            </a:r>
          </a:p>
          <a:p>
            <a:pPr marL="0" indent="0">
              <a:lnSpc>
                <a:spcPct val="110000"/>
              </a:lnSpc>
              <a:buNone/>
            </a:pPr>
            <a:r>
              <a:rPr lang="nb-NO" sz="1400" dirty="0">
                <a:latin typeface="Raleway" pitchFamily="2" charset="0"/>
              </a:rPr>
              <a:t>Vårt team er dedikert til å støtte TV-aksjonen og bidra til å oppnå best mulig resultater. </a:t>
            </a:r>
          </a:p>
        </p:txBody>
      </p:sp>
      <p:pic>
        <p:nvPicPr>
          <p:cNvPr id="3" name="Bilde 2">
            <a:extLst>
              <a:ext uri="{FF2B5EF4-FFF2-40B4-BE49-F238E27FC236}">
                <a16:creationId xmlns:a16="http://schemas.microsoft.com/office/drawing/2014/main" id="{4BD4267A-0B41-A85A-C4D7-B6DB41CE58A7}"/>
              </a:ext>
            </a:extLst>
          </p:cNvPr>
          <p:cNvPicPr>
            <a:picLocks noChangeAspect="1"/>
          </p:cNvPicPr>
          <p:nvPr/>
        </p:nvPicPr>
        <p:blipFill rotWithShape="1">
          <a:blip r:embed="rId3">
            <a:extLst>
              <a:ext uri="{28A0092B-C50C-407E-A947-70E740481C1C}">
                <a14:useLocalDpi xmlns:a14="http://schemas.microsoft.com/office/drawing/2010/main" val="0"/>
              </a:ext>
            </a:extLst>
          </a:blip>
          <a:srcRect l="16469" r="29411"/>
          <a:stretch/>
        </p:blipFill>
        <p:spPr>
          <a:xfrm rot="5400000">
            <a:off x="8603058" y="3654787"/>
            <a:ext cx="2622185" cy="2537387"/>
          </a:xfrm>
          <a:prstGeom prst="rect">
            <a:avLst/>
          </a:prstGeom>
        </p:spPr>
      </p:pic>
      <p:pic>
        <p:nvPicPr>
          <p:cNvPr id="26" name="Bilde 25">
            <a:extLst>
              <a:ext uri="{FF2B5EF4-FFF2-40B4-BE49-F238E27FC236}">
                <a16:creationId xmlns:a16="http://schemas.microsoft.com/office/drawing/2014/main" id="{235A63EA-5F1E-FB25-2BCA-6CC0CFFBBCB4}"/>
              </a:ext>
            </a:extLst>
          </p:cNvPr>
          <p:cNvPicPr>
            <a:picLocks noChangeAspect="1"/>
          </p:cNvPicPr>
          <p:nvPr/>
        </p:nvPicPr>
        <p:blipFill>
          <a:blip r:embed="rId4">
            <a:extLst>
              <a:ext uri="{28A0092B-C50C-407E-A947-70E740481C1C}">
                <a14:useLocalDpi xmlns:a14="http://schemas.microsoft.com/office/drawing/2010/main" val="0"/>
              </a:ext>
            </a:extLst>
          </a:blip>
          <a:srcRect t="20768" b="20768"/>
          <a:stretch/>
        </p:blipFill>
        <p:spPr>
          <a:xfrm>
            <a:off x="6089507" y="3612388"/>
            <a:ext cx="2522873" cy="2622185"/>
          </a:xfrm>
          <a:prstGeom prst="rect">
            <a:avLst/>
          </a:prstGeom>
        </p:spPr>
      </p:pic>
      <p:pic>
        <p:nvPicPr>
          <p:cNvPr id="4" name="Bilde 3">
            <a:extLst>
              <a:ext uri="{FF2B5EF4-FFF2-40B4-BE49-F238E27FC236}">
                <a16:creationId xmlns:a16="http://schemas.microsoft.com/office/drawing/2014/main" id="{7F31A2A7-C0B5-E58C-1F01-A661BEEE1DAD}"/>
              </a:ext>
            </a:extLst>
          </p:cNvPr>
          <p:cNvPicPr>
            <a:picLocks noChangeAspect="1"/>
          </p:cNvPicPr>
          <p:nvPr/>
        </p:nvPicPr>
        <p:blipFill rotWithShape="1">
          <a:blip r:embed="rId5">
            <a:extLst>
              <a:ext uri="{28A0092B-C50C-407E-A947-70E740481C1C}">
                <a14:useLocalDpi xmlns:a14="http://schemas.microsoft.com/office/drawing/2010/main" val="0"/>
              </a:ext>
            </a:extLst>
          </a:blip>
          <a:srcRect l="-1443" t="15525" r="1443" b="26010"/>
          <a:stretch/>
        </p:blipFill>
        <p:spPr>
          <a:xfrm>
            <a:off x="3534472" y="3612388"/>
            <a:ext cx="2522874" cy="2622185"/>
          </a:xfrm>
          <a:prstGeom prst="rect">
            <a:avLst/>
          </a:prstGeom>
        </p:spPr>
      </p:pic>
      <p:pic>
        <p:nvPicPr>
          <p:cNvPr id="5" name="Bilde 4">
            <a:extLst>
              <a:ext uri="{FF2B5EF4-FFF2-40B4-BE49-F238E27FC236}">
                <a16:creationId xmlns:a16="http://schemas.microsoft.com/office/drawing/2014/main" id="{95680F1E-7502-66B0-0930-9BDB9C1C70F6}"/>
              </a:ext>
            </a:extLst>
          </p:cNvPr>
          <p:cNvPicPr>
            <a:picLocks noChangeAspect="1"/>
          </p:cNvPicPr>
          <p:nvPr/>
        </p:nvPicPr>
        <p:blipFill>
          <a:blip r:embed="rId6">
            <a:extLst>
              <a:ext uri="{28A0092B-C50C-407E-A947-70E740481C1C}">
                <a14:useLocalDpi xmlns:a14="http://schemas.microsoft.com/office/drawing/2010/main" val="0"/>
              </a:ext>
            </a:extLst>
          </a:blip>
          <a:srcRect l="22940" r="22940"/>
          <a:stretch/>
        </p:blipFill>
        <p:spPr>
          <a:xfrm rot="5400000">
            <a:off x="980044" y="3662043"/>
            <a:ext cx="2622185" cy="2522875"/>
          </a:xfrm>
          <a:prstGeom prst="rect">
            <a:avLst/>
          </a:prstGeom>
        </p:spPr>
      </p:pic>
      <p:sp>
        <p:nvSpPr>
          <p:cNvPr id="13" name="Plassholder for innhold 2">
            <a:extLst>
              <a:ext uri="{FF2B5EF4-FFF2-40B4-BE49-F238E27FC236}">
                <a16:creationId xmlns:a16="http://schemas.microsoft.com/office/drawing/2014/main" id="{72236352-9626-CDF8-C462-BA345BD053DA}"/>
              </a:ext>
            </a:extLst>
          </p:cNvPr>
          <p:cNvSpPr txBox="1">
            <a:spLocks/>
          </p:cNvSpPr>
          <p:nvPr/>
        </p:nvSpPr>
        <p:spPr>
          <a:xfrm>
            <a:off x="6353996" y="999871"/>
            <a:ext cx="4787756" cy="24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400" dirty="0">
                <a:latin typeface="Raleway" pitchFamily="2" charset="0"/>
              </a:rPr>
              <a:t>Dette samarbeidet skaper ikke bare en positiv effekt for TV-aksjonen, men det gir også Auksjonen.no flere brukere og høyere aktivitet på sidene våre.</a:t>
            </a:r>
          </a:p>
          <a:p>
            <a:pPr marL="0" indent="0">
              <a:lnSpc>
                <a:spcPct val="100000"/>
              </a:lnSpc>
              <a:buFont typeface="Arial" panose="020B0604020202020204" pitchFamily="34" charset="0"/>
              <a:buNone/>
            </a:pPr>
            <a:r>
              <a:rPr lang="nb-NO" sz="1400" dirty="0">
                <a:latin typeface="Raleway" pitchFamily="2" charset="0"/>
              </a:rPr>
              <a:t>Vi er glade for å kunne bidra til både veldedige formål og økt engasjement på vår plattform.</a:t>
            </a:r>
          </a:p>
          <a:p>
            <a:pPr marL="0" indent="0">
              <a:lnSpc>
                <a:spcPct val="100000"/>
              </a:lnSpc>
              <a:buFont typeface="Arial" panose="020B0604020202020204" pitchFamily="34" charset="0"/>
              <a:buNone/>
            </a:pPr>
            <a:r>
              <a:rPr lang="nb-NO" sz="1400" dirty="0">
                <a:latin typeface="Raleway" pitchFamily="2" charset="0"/>
              </a:rPr>
              <a:t>I 2023 gikk TV-Aksjonen NRK til Redd Barnas arbeid for å hjelpe krigsrammede barn i Norge og rundt om i verden. </a:t>
            </a:r>
          </a:p>
        </p:txBody>
      </p:sp>
      <p:sp>
        <p:nvSpPr>
          <p:cNvPr id="14" name="Rektangel 13">
            <a:extLst>
              <a:ext uri="{FF2B5EF4-FFF2-40B4-BE49-F238E27FC236}">
                <a16:creationId xmlns:a16="http://schemas.microsoft.com/office/drawing/2014/main" id="{ACD1BAD7-A3EF-30FD-FEBC-534DBE94B362}"/>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Rektangel 14">
            <a:extLst>
              <a:ext uri="{FF2B5EF4-FFF2-40B4-BE49-F238E27FC236}">
                <a16:creationId xmlns:a16="http://schemas.microsoft.com/office/drawing/2014/main" id="{7FF7DA5D-CCD3-9C33-C1B8-4F61D1496E56}"/>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A59AA19F-1AB5-AD73-418B-ABE051DC2EAF}"/>
              </a:ext>
            </a:extLst>
          </p:cNvPr>
          <p:cNvSpPr txBox="1"/>
          <p:nvPr/>
        </p:nvSpPr>
        <p:spPr>
          <a:xfrm>
            <a:off x="11734800" y="6532165"/>
            <a:ext cx="450764" cy="215444"/>
          </a:xfrm>
          <a:prstGeom prst="rect">
            <a:avLst/>
          </a:prstGeom>
          <a:noFill/>
        </p:spPr>
        <p:txBody>
          <a:bodyPr wrap="none" rtlCol="0">
            <a:spAutoFit/>
          </a:bodyPr>
          <a:lstStyle/>
          <a:p>
            <a:r>
              <a:rPr lang="nb-NO" sz="800" dirty="0">
                <a:latin typeface="Raleway" pitchFamily="2" charset="0"/>
              </a:rPr>
              <a:t>16/31</a:t>
            </a:r>
          </a:p>
        </p:txBody>
      </p:sp>
      <p:pic>
        <p:nvPicPr>
          <p:cNvPr id="7" name="Bilde 6" descr="Et bilde som inneholder tekst, Font, Grafikk, grafisk design&#10;&#10;Automatisk generert beskrivelse">
            <a:extLst>
              <a:ext uri="{FF2B5EF4-FFF2-40B4-BE49-F238E27FC236}">
                <a16:creationId xmlns:a16="http://schemas.microsoft.com/office/drawing/2014/main" id="{C72C6C5A-7D0F-F6ED-B10E-C7829B4975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8" name="Tittel 1">
            <a:extLst>
              <a:ext uri="{FF2B5EF4-FFF2-40B4-BE49-F238E27FC236}">
                <a16:creationId xmlns:a16="http://schemas.microsoft.com/office/drawing/2014/main" id="{7EF830C2-BB34-5A71-90DF-531E41A1960A}"/>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NRK TV-aksjonen 2023</a:t>
            </a:r>
          </a:p>
        </p:txBody>
      </p:sp>
      <p:sp>
        <p:nvSpPr>
          <p:cNvPr id="9" name="Undertittel 2">
            <a:extLst>
              <a:ext uri="{FF2B5EF4-FFF2-40B4-BE49-F238E27FC236}">
                <a16:creationId xmlns:a16="http://schemas.microsoft.com/office/drawing/2014/main" id="{84520CC7-DB9A-5ECE-7F20-110716815271}"/>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102169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0F995912-476C-7857-7889-A0F1F254A3C0}"/>
              </a:ext>
            </a:extLst>
          </p:cNvPr>
          <p:cNvSpPr/>
          <p:nvPr/>
        </p:nvSpPr>
        <p:spPr>
          <a:xfrm>
            <a:off x="534256" y="6179867"/>
            <a:ext cx="46255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Tittel 1">
            <a:extLst>
              <a:ext uri="{FF2B5EF4-FFF2-40B4-BE49-F238E27FC236}">
                <a16:creationId xmlns:a16="http://schemas.microsoft.com/office/drawing/2014/main" id="{FB5DA582-2751-463B-C0D7-2717CF222DDB}"/>
              </a:ext>
            </a:extLst>
          </p:cNvPr>
          <p:cNvSpPr txBox="1">
            <a:spLocks/>
          </p:cNvSpPr>
          <p:nvPr/>
        </p:nvSpPr>
        <p:spPr>
          <a:xfrm>
            <a:off x="9463454" y="245808"/>
            <a:ext cx="354230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dirty="0">
              <a:latin typeface="Roboto" panose="02000000000000000000" pitchFamily="2" charset="0"/>
              <a:ea typeface="Roboto" panose="02000000000000000000" pitchFamily="2" charset="0"/>
              <a:cs typeface="Roboto" panose="02000000000000000000" pitchFamily="2" charset="0"/>
            </a:endParaRPr>
          </a:p>
        </p:txBody>
      </p:sp>
      <p:sp>
        <p:nvSpPr>
          <p:cNvPr id="17" name="Tittel 1">
            <a:extLst>
              <a:ext uri="{FF2B5EF4-FFF2-40B4-BE49-F238E27FC236}">
                <a16:creationId xmlns:a16="http://schemas.microsoft.com/office/drawing/2014/main" id="{FFACA99F-80EF-89BF-1782-BC4F07E74405}"/>
              </a:ext>
            </a:extLst>
          </p:cNvPr>
          <p:cNvSpPr>
            <a:spLocks noGrp="1"/>
          </p:cNvSpPr>
          <p:nvPr>
            <p:ph type="title"/>
          </p:nvPr>
        </p:nvSpPr>
        <p:spPr>
          <a:xfrm>
            <a:off x="5921154" y="386729"/>
            <a:ext cx="614141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Resultater fra TV-aksjonen 2023</a:t>
            </a:r>
          </a:p>
        </p:txBody>
      </p:sp>
      <p:sp>
        <p:nvSpPr>
          <p:cNvPr id="18" name="Rektangel 17">
            <a:extLst>
              <a:ext uri="{FF2B5EF4-FFF2-40B4-BE49-F238E27FC236}">
                <a16:creationId xmlns:a16="http://schemas.microsoft.com/office/drawing/2014/main" id="{D2235254-4E9A-FD42-C0BA-2C6279FA966C}"/>
              </a:ext>
            </a:extLst>
          </p:cNvPr>
          <p:cNvSpPr/>
          <p:nvPr/>
        </p:nvSpPr>
        <p:spPr>
          <a:xfrm>
            <a:off x="5597039" y="558293"/>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49D07B-AB30-2C7C-8EFE-7A03475EA911}"/>
              </a:ext>
            </a:extLst>
          </p:cNvPr>
          <p:cNvSpPr txBox="1">
            <a:spLocks/>
          </p:cNvSpPr>
          <p:nvPr/>
        </p:nvSpPr>
        <p:spPr>
          <a:xfrm>
            <a:off x="5597039" y="1027820"/>
            <a:ext cx="6141410" cy="515204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nb-NO" sz="2400" dirty="0">
                <a:solidFill>
                  <a:srgbClr val="CF031C"/>
                </a:solidFill>
                <a:latin typeface="Roboto" panose="02000000000000000000" pitchFamily="2" charset="0"/>
                <a:ea typeface="Roboto" panose="02000000000000000000" pitchFamily="2" charset="0"/>
                <a:cs typeface="Roboto" panose="02000000000000000000" pitchFamily="2" charset="0"/>
              </a:rPr>
              <a:t>Antall objekter			23 </a:t>
            </a:r>
          </a:p>
          <a:p>
            <a:pPr>
              <a:lnSpc>
                <a:spcPct val="200000"/>
              </a:lnSpc>
            </a:pPr>
            <a:r>
              <a:rPr lang="nb-NO" sz="2400" dirty="0">
                <a:solidFill>
                  <a:srgbClr val="CF031C"/>
                </a:solidFill>
                <a:latin typeface="Roboto" panose="02000000000000000000" pitchFamily="2" charset="0"/>
                <a:ea typeface="Roboto" panose="02000000000000000000" pitchFamily="2" charset="0"/>
                <a:cs typeface="Roboto" panose="02000000000000000000" pitchFamily="2" charset="0"/>
              </a:rPr>
              <a:t>Antall budgivere		317</a:t>
            </a:r>
          </a:p>
          <a:p>
            <a:pPr>
              <a:lnSpc>
                <a:spcPct val="200000"/>
              </a:lnSpc>
            </a:pPr>
            <a:r>
              <a:rPr lang="nb-NO" sz="2400" dirty="0">
                <a:solidFill>
                  <a:srgbClr val="CF031C"/>
                </a:solidFill>
                <a:latin typeface="Roboto" panose="02000000000000000000" pitchFamily="2" charset="0"/>
                <a:ea typeface="Roboto" panose="02000000000000000000" pitchFamily="2" charset="0"/>
                <a:cs typeface="Roboto" panose="02000000000000000000" pitchFamily="2" charset="0"/>
              </a:rPr>
              <a:t>Antall bud 			2297</a:t>
            </a:r>
          </a:p>
          <a:p>
            <a:pPr>
              <a:lnSpc>
                <a:spcPct val="200000"/>
              </a:lnSpc>
            </a:pPr>
            <a:r>
              <a:rPr lang="nb-NO" sz="2400" dirty="0">
                <a:solidFill>
                  <a:srgbClr val="CF031C"/>
                </a:solidFill>
                <a:latin typeface="Roboto" panose="02000000000000000000" pitchFamily="2" charset="0"/>
                <a:ea typeface="Roboto" panose="02000000000000000000" pitchFamily="2" charset="0"/>
                <a:cs typeface="Roboto" panose="02000000000000000000" pitchFamily="2" charset="0"/>
              </a:rPr>
              <a:t>Snitt salgspris: 			NOK 67.147</a:t>
            </a:r>
          </a:p>
          <a:p>
            <a:pPr>
              <a:lnSpc>
                <a:spcPct val="200000"/>
              </a:lnSpc>
            </a:pPr>
            <a:r>
              <a:rPr lang="nb-NO" sz="2400" dirty="0">
                <a:solidFill>
                  <a:srgbClr val="CF031C"/>
                </a:solidFill>
                <a:latin typeface="Roboto" panose="02000000000000000000" pitchFamily="2" charset="0"/>
                <a:ea typeface="Roboto" panose="02000000000000000000" pitchFamily="2" charset="0"/>
                <a:cs typeface="Roboto" panose="02000000000000000000" pitchFamily="2" charset="0"/>
              </a:rPr>
              <a:t>Antall sidevisninger 		290.000</a:t>
            </a:r>
          </a:p>
          <a:p>
            <a:pPr>
              <a:lnSpc>
                <a:spcPct val="200000"/>
              </a:lnSpc>
            </a:pPr>
            <a:endParaRPr lang="nb-NO" sz="2400" b="1" dirty="0">
              <a:solidFill>
                <a:srgbClr val="CF031C"/>
              </a:solidFill>
              <a:latin typeface="Roboto" panose="02000000000000000000" pitchFamily="2" charset="0"/>
              <a:ea typeface="Roboto" panose="02000000000000000000" pitchFamily="2" charset="0"/>
              <a:cs typeface="Roboto" panose="02000000000000000000" pitchFamily="2" charset="0"/>
            </a:endParaRPr>
          </a:p>
          <a:p>
            <a:pPr>
              <a:lnSpc>
                <a:spcPct val="200000"/>
              </a:lnSpc>
            </a:pPr>
            <a:r>
              <a:rPr lang="nb-NO" sz="2400" b="1" dirty="0">
                <a:solidFill>
                  <a:srgbClr val="CF031C"/>
                </a:solidFill>
                <a:latin typeface="Roboto" panose="02000000000000000000" pitchFamily="2" charset="0"/>
                <a:ea typeface="Roboto" panose="02000000000000000000" pitchFamily="2" charset="0"/>
                <a:cs typeface="Roboto" panose="02000000000000000000" pitchFamily="2" charset="0"/>
              </a:rPr>
              <a:t>Total salgssum		NOK 1.544.371  		</a:t>
            </a:r>
          </a:p>
        </p:txBody>
      </p:sp>
      <p:pic>
        <p:nvPicPr>
          <p:cNvPr id="4" name="Bilde 3">
            <a:extLst>
              <a:ext uri="{FF2B5EF4-FFF2-40B4-BE49-F238E27FC236}">
                <a16:creationId xmlns:a16="http://schemas.microsoft.com/office/drawing/2014/main" id="{49DA473C-17C1-7B6E-24E6-DFA1BBBA24F4}"/>
              </a:ext>
            </a:extLst>
          </p:cNvPr>
          <p:cNvPicPr>
            <a:picLocks noChangeAspect="1"/>
          </p:cNvPicPr>
          <p:nvPr/>
        </p:nvPicPr>
        <p:blipFill rotWithShape="1">
          <a:blip r:embed="rId3">
            <a:extLst>
              <a:ext uri="{28A0092B-C50C-407E-A947-70E740481C1C}">
                <a14:useLocalDpi xmlns:a14="http://schemas.microsoft.com/office/drawing/2010/main" val="0"/>
              </a:ext>
            </a:extLst>
          </a:blip>
          <a:srcRect l="20475" t="7333" r="21227" b="15095"/>
          <a:stretch/>
        </p:blipFill>
        <p:spPr>
          <a:xfrm rot="5400000">
            <a:off x="-242905" y="777161"/>
            <a:ext cx="6179867" cy="4625545"/>
          </a:xfrm>
          <a:prstGeom prst="rect">
            <a:avLst/>
          </a:prstGeom>
        </p:spPr>
      </p:pic>
      <p:sp>
        <p:nvSpPr>
          <p:cNvPr id="3" name="TekstSylinder 2">
            <a:extLst>
              <a:ext uri="{FF2B5EF4-FFF2-40B4-BE49-F238E27FC236}">
                <a16:creationId xmlns:a16="http://schemas.microsoft.com/office/drawing/2014/main" id="{509D9628-FAD6-9812-BB47-FE21D5680A76}"/>
              </a:ext>
            </a:extLst>
          </p:cNvPr>
          <p:cNvSpPr txBox="1"/>
          <p:nvPr/>
        </p:nvSpPr>
        <p:spPr>
          <a:xfrm>
            <a:off x="11734800" y="6532165"/>
            <a:ext cx="442750" cy="215444"/>
          </a:xfrm>
          <a:prstGeom prst="rect">
            <a:avLst/>
          </a:prstGeom>
          <a:noFill/>
        </p:spPr>
        <p:txBody>
          <a:bodyPr wrap="none" rtlCol="0">
            <a:spAutoFit/>
          </a:bodyPr>
          <a:lstStyle/>
          <a:p>
            <a:r>
              <a:rPr lang="nb-NO" sz="800" dirty="0">
                <a:latin typeface="Raleway" pitchFamily="2" charset="0"/>
              </a:rPr>
              <a:t>17/31</a:t>
            </a:r>
          </a:p>
        </p:txBody>
      </p:sp>
      <p:pic>
        <p:nvPicPr>
          <p:cNvPr id="6" name="Bilde 5" descr="Et bilde som inneholder tekst, Font, Grafikk, grafisk design&#10;&#10;Automatisk generert beskrivelse">
            <a:extLst>
              <a:ext uri="{FF2B5EF4-FFF2-40B4-BE49-F238E27FC236}">
                <a16:creationId xmlns:a16="http://schemas.microsoft.com/office/drawing/2014/main" id="{5466179A-3EA4-A774-081F-08CEFD80B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7" name="Undertittel 2">
            <a:extLst>
              <a:ext uri="{FF2B5EF4-FFF2-40B4-BE49-F238E27FC236}">
                <a16:creationId xmlns:a16="http://schemas.microsoft.com/office/drawing/2014/main" id="{5CCB32D0-2D93-4C21-E536-B3662FBDD6BD}"/>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85579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50249" y="999871"/>
            <a:ext cx="5045752" cy="5257090"/>
          </a:xfrm>
        </p:spPr>
        <p:txBody>
          <a:bodyPr>
            <a:normAutofit/>
          </a:bodyPr>
          <a:lstStyle/>
          <a:p>
            <a:pPr marL="0" indent="0">
              <a:lnSpc>
                <a:spcPct val="100000"/>
              </a:lnSpc>
              <a:buNone/>
            </a:pPr>
            <a:r>
              <a:rPr lang="nb-NO" sz="1600" dirty="0">
                <a:latin typeface="Raleway" pitchFamily="2" charset="0"/>
              </a:rPr>
              <a:t>Vi er stolte av å støtte #fotballtrøyefredag og Barnekreftforeningen. Vi oppfordrer alle våre medarbeidere til å gi til </a:t>
            </a:r>
            <a:r>
              <a:rPr lang="nb-NO" sz="1600" b="1" dirty="0">
                <a:solidFill>
                  <a:srgbClr val="CF031C"/>
                </a:solidFill>
                <a:latin typeface="Raleway" pitchFamily="2" charset="0"/>
              </a:rPr>
              <a:t>#fotballtrøyefredag</a:t>
            </a:r>
            <a:r>
              <a:rPr lang="nb-NO" sz="1600" dirty="0">
                <a:latin typeface="Raleway" pitchFamily="2" charset="0"/>
              </a:rPr>
              <a:t>. </a:t>
            </a:r>
            <a:br>
              <a:rPr lang="nb-NO" sz="1600" dirty="0">
                <a:latin typeface="Raleway" pitchFamily="2" charset="0"/>
              </a:rPr>
            </a:br>
            <a:br>
              <a:rPr lang="nb-NO" sz="1600" dirty="0">
                <a:latin typeface="Raleway" pitchFamily="2" charset="0"/>
              </a:rPr>
            </a:br>
            <a:r>
              <a:rPr lang="nb-NO" sz="1600" dirty="0">
                <a:latin typeface="Raleway" pitchFamily="2" charset="0"/>
              </a:rPr>
              <a:t>I tillegg deler vi innlegg på våre sider i sosiale medier </a:t>
            </a:r>
            <a:r>
              <a:rPr lang="nb-NO" sz="1600" dirty="0" err="1">
                <a:latin typeface="Raleway" pitchFamily="2" charset="0"/>
              </a:rPr>
              <a:t>medier</a:t>
            </a:r>
            <a:r>
              <a:rPr lang="nb-NO" sz="1600" dirty="0">
                <a:latin typeface="Raleway" pitchFamily="2" charset="0"/>
              </a:rPr>
              <a:t> og oppfordrer alle til å være med å støtte en god sak.  Dette initiativet er en flott måte å øke bevisstheten rundt barnekreft og vise støtte til de som er rammet. </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#Fotballtrøyefredag</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5AAB472E-8152-F080-AAB5-954C84798E1F}"/>
              </a:ext>
            </a:extLst>
          </p:cNvPr>
          <p:cNvSpPr/>
          <p:nvPr/>
        </p:nvSpPr>
        <p:spPr>
          <a:xfrm rot="16200000">
            <a:off x="3286890" y="308993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9" name="Bilde 18">
            <a:extLst>
              <a:ext uri="{FF2B5EF4-FFF2-40B4-BE49-F238E27FC236}">
                <a16:creationId xmlns:a16="http://schemas.microsoft.com/office/drawing/2014/main" id="{7AF34135-A3C7-1BED-9346-69F24D421CF2}"/>
              </a:ext>
            </a:extLst>
          </p:cNvPr>
          <p:cNvPicPr>
            <a:picLocks noChangeAspect="1"/>
          </p:cNvPicPr>
          <p:nvPr/>
        </p:nvPicPr>
        <p:blipFill rotWithShape="1">
          <a:blip r:embed="rId3">
            <a:extLst>
              <a:ext uri="{28A0092B-C50C-407E-A947-70E740481C1C}">
                <a14:useLocalDpi xmlns:a14="http://schemas.microsoft.com/office/drawing/2010/main" val="0"/>
              </a:ext>
            </a:extLst>
          </a:blip>
          <a:srcRect l="1901" t="9814" r="10442" b="33827"/>
          <a:stretch/>
        </p:blipFill>
        <p:spPr>
          <a:xfrm>
            <a:off x="6453921" y="0"/>
            <a:ext cx="5484648" cy="6256961"/>
          </a:xfrm>
          <a:prstGeom prst="rect">
            <a:avLst/>
          </a:prstGeom>
        </p:spPr>
      </p:pic>
      <p:sp>
        <p:nvSpPr>
          <p:cNvPr id="2" name="TekstSylinder 1">
            <a:extLst>
              <a:ext uri="{FF2B5EF4-FFF2-40B4-BE49-F238E27FC236}">
                <a16:creationId xmlns:a16="http://schemas.microsoft.com/office/drawing/2014/main" id="{EFB417EB-5597-594F-A844-2791728FDA7C}"/>
              </a:ext>
            </a:extLst>
          </p:cNvPr>
          <p:cNvSpPr txBox="1"/>
          <p:nvPr/>
        </p:nvSpPr>
        <p:spPr>
          <a:xfrm>
            <a:off x="11734800" y="6532165"/>
            <a:ext cx="449162" cy="215444"/>
          </a:xfrm>
          <a:prstGeom prst="rect">
            <a:avLst/>
          </a:prstGeom>
          <a:noFill/>
        </p:spPr>
        <p:txBody>
          <a:bodyPr wrap="none" rtlCol="0">
            <a:spAutoFit/>
          </a:bodyPr>
          <a:lstStyle/>
          <a:p>
            <a:r>
              <a:rPr lang="nb-NO" sz="800" dirty="0">
                <a:latin typeface="Raleway" pitchFamily="2" charset="0"/>
              </a:rPr>
              <a:t>18/31</a:t>
            </a:r>
            <a:endParaRPr lang="nb-NO" sz="1000" dirty="0">
              <a:latin typeface="Raleway" pitchFamily="2" charset="0"/>
            </a:endParaRPr>
          </a:p>
        </p:txBody>
      </p:sp>
      <p:pic>
        <p:nvPicPr>
          <p:cNvPr id="4" name="Bilde 3" descr="Et bilde som inneholder tekst, Font, Grafikk, grafisk design&#10;&#10;Automatisk generert beskrivelse">
            <a:extLst>
              <a:ext uri="{FF2B5EF4-FFF2-40B4-BE49-F238E27FC236}">
                <a16:creationId xmlns:a16="http://schemas.microsoft.com/office/drawing/2014/main" id="{DEE42572-EE66-0284-679E-DF1BE3D22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51171F40-4AC1-8B04-3404-DDEA339743D8}"/>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715377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605EBAB-3456-487A-C814-331E1F9673C1}"/>
              </a:ext>
            </a:extLst>
          </p:cNvPr>
          <p:cNvSpPr txBox="1">
            <a:spLocks/>
          </p:cNvSpPr>
          <p:nvPr/>
        </p:nvSpPr>
        <p:spPr>
          <a:xfrm>
            <a:off x="1029699" y="999871"/>
            <a:ext cx="10153146" cy="3080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600" dirty="0">
                <a:latin typeface="Raleway" pitchFamily="2" charset="0"/>
              </a:rPr>
              <a:t>Da vi hørte om julegleden, et tiltak fra Kirkens Bymisjon i samarbeid med Tønsberg kommune og Røde Kors, ville vi selvsagt støtte dette. Det er svært meningsfullt å være med og bidra til at familier som gruer seg til jul kan feire dette på en verdig måte. </a:t>
            </a:r>
          </a:p>
        </p:txBody>
      </p:sp>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Julegleden 2023 – </a:t>
            </a:r>
            <a:r>
              <a:rPr lang="nb-NO" sz="2800" dirty="0">
                <a:solidFill>
                  <a:srgbClr val="CF031C"/>
                </a:solidFill>
                <a:latin typeface="Roboto" panose="02000000000000000000" pitchFamily="2" charset="0"/>
                <a:ea typeface="Roboto" panose="02000000000000000000" pitchFamily="2" charset="0"/>
                <a:cs typeface="Roboto" panose="02000000000000000000" pitchFamily="2" charset="0"/>
              </a:rPr>
              <a:t>Gled en som gruer seg til jul</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a:extLst>
              <a:ext uri="{FF2B5EF4-FFF2-40B4-BE49-F238E27FC236}">
                <a16:creationId xmlns:a16="http://schemas.microsoft.com/office/drawing/2014/main" id="{8A54F2C6-39D8-7289-439B-8136E0EC86E8}"/>
              </a:ext>
            </a:extLst>
          </p:cNvPr>
          <p:cNvPicPr>
            <a:picLocks noChangeAspect="1"/>
          </p:cNvPicPr>
          <p:nvPr/>
        </p:nvPicPr>
        <p:blipFill rotWithShape="1">
          <a:blip r:embed="rId3">
            <a:extLst>
              <a:ext uri="{28A0092B-C50C-407E-A947-70E740481C1C}">
                <a14:useLocalDpi xmlns:a14="http://schemas.microsoft.com/office/drawing/2010/main" val="0"/>
              </a:ext>
            </a:extLst>
          </a:blip>
          <a:srcRect l="204" t="5441" r="15113" b="38197"/>
          <a:stretch/>
        </p:blipFill>
        <p:spPr>
          <a:xfrm>
            <a:off x="1029699" y="2390503"/>
            <a:ext cx="10153146" cy="3799637"/>
          </a:xfrm>
          <a:prstGeom prst="rect">
            <a:avLst/>
          </a:prstGeom>
        </p:spPr>
      </p:pic>
      <p:sp>
        <p:nvSpPr>
          <p:cNvPr id="2" name="TekstSylinder 1">
            <a:extLst>
              <a:ext uri="{FF2B5EF4-FFF2-40B4-BE49-F238E27FC236}">
                <a16:creationId xmlns:a16="http://schemas.microsoft.com/office/drawing/2014/main" id="{BFA221B7-8691-BE2B-433E-75066997321C}"/>
              </a:ext>
            </a:extLst>
          </p:cNvPr>
          <p:cNvSpPr txBox="1"/>
          <p:nvPr/>
        </p:nvSpPr>
        <p:spPr>
          <a:xfrm>
            <a:off x="11734800" y="6532165"/>
            <a:ext cx="449162" cy="215444"/>
          </a:xfrm>
          <a:prstGeom prst="rect">
            <a:avLst/>
          </a:prstGeom>
          <a:noFill/>
        </p:spPr>
        <p:txBody>
          <a:bodyPr wrap="none" rtlCol="0">
            <a:spAutoFit/>
          </a:bodyPr>
          <a:lstStyle/>
          <a:p>
            <a:r>
              <a:rPr lang="nb-NO" sz="800" dirty="0">
                <a:latin typeface="Raleway" pitchFamily="2" charset="0"/>
              </a:rPr>
              <a:t>19/31</a:t>
            </a:r>
            <a:endParaRPr lang="nb-NO" sz="1000" dirty="0">
              <a:latin typeface="Raleway" pitchFamily="2" charset="0"/>
            </a:endParaRPr>
          </a:p>
        </p:txBody>
      </p:sp>
      <p:pic>
        <p:nvPicPr>
          <p:cNvPr id="5" name="Bilde 4" descr="Et bilde som inneholder tekst, Font, Grafikk, grafisk design&#10;&#10;Automatisk generert beskrivelse">
            <a:extLst>
              <a:ext uri="{FF2B5EF4-FFF2-40B4-BE49-F238E27FC236}">
                <a16:creationId xmlns:a16="http://schemas.microsoft.com/office/drawing/2014/main" id="{E6DC308A-095B-44C8-7EC5-A3444FF72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6" name="Undertittel 2">
            <a:extLst>
              <a:ext uri="{FF2B5EF4-FFF2-40B4-BE49-F238E27FC236}">
                <a16:creationId xmlns:a16="http://schemas.microsoft.com/office/drawing/2014/main" id="{CFBD2902-9C24-AF00-CEA0-6EEAB46577A8}"/>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83309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e 25" descr="Et bilde som inneholder person, klær, mann, Fysisk form&#10;&#10;Automatisk generert beskrivelse">
            <a:extLst>
              <a:ext uri="{FF2B5EF4-FFF2-40B4-BE49-F238E27FC236}">
                <a16:creationId xmlns:a16="http://schemas.microsoft.com/office/drawing/2014/main" id="{235A63EA-5F1E-FB25-2BCA-6CC0CFFBBCB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5000"/>
          <a:stretch/>
        </p:blipFill>
        <p:spPr>
          <a:xfrm>
            <a:off x="6376824" y="0"/>
            <a:ext cx="5561744" cy="6256962"/>
          </a:xfrm>
          <a:prstGeom prst="rect">
            <a:avLst/>
          </a:prstGeom>
        </p:spPr>
      </p:pic>
      <p:sp>
        <p:nvSpPr>
          <p:cNvPr id="28" name="Plassholder for innhold 2">
            <a:extLst>
              <a:ext uri="{FF2B5EF4-FFF2-40B4-BE49-F238E27FC236}">
                <a16:creationId xmlns:a16="http://schemas.microsoft.com/office/drawing/2014/main" id="{9A6468C6-63C3-2765-1DEA-0C0DF8A57A9C}"/>
              </a:ext>
            </a:extLst>
          </p:cNvPr>
          <p:cNvSpPr>
            <a:spLocks noGrp="1"/>
          </p:cNvSpPr>
          <p:nvPr>
            <p:ph idx="1"/>
          </p:nvPr>
        </p:nvSpPr>
        <p:spPr>
          <a:xfrm>
            <a:off x="860034" y="4682447"/>
            <a:ext cx="4580131" cy="1574515"/>
          </a:xfrm>
        </p:spPr>
        <p:txBody>
          <a:bodyPr>
            <a:normAutofit/>
          </a:bodyPr>
          <a:lstStyle/>
          <a:p>
            <a:pPr marL="0" indent="0" algn="just">
              <a:lnSpc>
                <a:spcPct val="100000"/>
              </a:lnSpc>
              <a:buNone/>
            </a:pPr>
            <a:r>
              <a:rPr lang="nb-NO" sz="1400" b="1" dirty="0">
                <a:latin typeface="Raleway" pitchFamily="2" charset="0"/>
              </a:rPr>
              <a:t>Å skape verdier </a:t>
            </a:r>
            <a:r>
              <a:rPr lang="nb-NO" sz="1400" dirty="0">
                <a:latin typeface="Raleway" pitchFamily="2" charset="0"/>
              </a:rPr>
              <a:t>er en sentral del av Auksjonen sin virksomhet. Våre tjenester er basert på å forlenge livet til brukte og ubrukte maskiner, verktøy og kjøretøy. Vi skal være det foretrukne valget for kjøp og salg av brukt utstyr til næringslivet og privatpersoner. </a:t>
            </a:r>
          </a:p>
        </p:txBody>
      </p:sp>
      <p:sp>
        <p:nvSpPr>
          <p:cNvPr id="38" name="Rektangel 37">
            <a:extLst>
              <a:ext uri="{FF2B5EF4-FFF2-40B4-BE49-F238E27FC236}">
                <a16:creationId xmlns:a16="http://schemas.microsoft.com/office/drawing/2014/main" id="{0F995912-476C-7857-7889-A0F1F254A3C0}"/>
              </a:ext>
            </a:extLst>
          </p:cNvPr>
          <p:cNvSpPr/>
          <p:nvPr/>
        </p:nvSpPr>
        <p:spPr>
          <a:xfrm rot="16200000">
            <a:off x="3286890" y="308993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40" name="Bilde 39" descr="Et bilde som inneholder Grafikk, symbol, sirkel, Font&#10;&#10;Automatisk generert beskrivelse">
            <a:extLst>
              <a:ext uri="{FF2B5EF4-FFF2-40B4-BE49-F238E27FC236}">
                <a16:creationId xmlns:a16="http://schemas.microsoft.com/office/drawing/2014/main" id="{0EEA0A2E-7F8B-B763-8E9A-36EDDBD8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606" y="3744510"/>
            <a:ext cx="722987" cy="722987"/>
          </a:xfrm>
          <a:prstGeom prst="rect">
            <a:avLst/>
          </a:prstGeom>
        </p:spPr>
      </p:pic>
      <p:sp>
        <p:nvSpPr>
          <p:cNvPr id="2" name="TekstSylinder 1">
            <a:extLst>
              <a:ext uri="{FF2B5EF4-FFF2-40B4-BE49-F238E27FC236}">
                <a16:creationId xmlns:a16="http://schemas.microsoft.com/office/drawing/2014/main" id="{82452E12-BE52-914F-7137-210AF5B453E8}"/>
              </a:ext>
            </a:extLst>
          </p:cNvPr>
          <p:cNvSpPr txBox="1"/>
          <p:nvPr/>
        </p:nvSpPr>
        <p:spPr>
          <a:xfrm>
            <a:off x="11734800" y="6532165"/>
            <a:ext cx="397866" cy="215444"/>
          </a:xfrm>
          <a:prstGeom prst="rect">
            <a:avLst/>
          </a:prstGeom>
          <a:noFill/>
        </p:spPr>
        <p:txBody>
          <a:bodyPr wrap="none" rtlCol="0">
            <a:spAutoFit/>
          </a:bodyPr>
          <a:lstStyle/>
          <a:p>
            <a:r>
              <a:rPr lang="nb-NO" sz="800" dirty="0">
                <a:latin typeface="Raleway" pitchFamily="2" charset="0"/>
              </a:rPr>
              <a:t>2/31</a:t>
            </a:r>
          </a:p>
        </p:txBody>
      </p:sp>
      <p:pic>
        <p:nvPicPr>
          <p:cNvPr id="4" name="Bilde 3" descr="Et bilde som inneholder tekst, Font, Grafikk, grafisk design&#10;&#10;Automatisk generert beskrivelse">
            <a:extLst>
              <a:ext uri="{FF2B5EF4-FFF2-40B4-BE49-F238E27FC236}">
                <a16:creationId xmlns:a16="http://schemas.microsoft.com/office/drawing/2014/main" id="{9405ED60-FA80-E70E-20AB-49E8BC045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C2BFA984-26DE-9ABF-55D2-205381031543}"/>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838378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0F995912-476C-7857-7889-A0F1F254A3C0}"/>
              </a:ext>
            </a:extLst>
          </p:cNvPr>
          <p:cNvSpPr/>
          <p:nvPr/>
        </p:nvSpPr>
        <p:spPr>
          <a:xfrm>
            <a:off x="534256" y="6179867"/>
            <a:ext cx="46255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innhold 2">
            <a:extLst>
              <a:ext uri="{FF2B5EF4-FFF2-40B4-BE49-F238E27FC236}">
                <a16:creationId xmlns:a16="http://schemas.microsoft.com/office/drawing/2014/main" id="{CBB017A0-60F2-0834-0AD1-69233B584AB1}"/>
              </a:ext>
            </a:extLst>
          </p:cNvPr>
          <p:cNvSpPr txBox="1">
            <a:spLocks/>
          </p:cNvSpPr>
          <p:nvPr/>
        </p:nvSpPr>
        <p:spPr>
          <a:xfrm>
            <a:off x="5597039" y="1404852"/>
            <a:ext cx="5827825" cy="4344402"/>
          </a:xfrm>
          <a:prstGeom prst="rect">
            <a:avLst/>
          </a:prstGeom>
        </p:spPr>
        <p:txBody>
          <a:bodyPr vert="horz" lIns="91440" tIns="45720" rIns="91440" bIns="45720" numCol="2"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400" dirty="0">
                <a:latin typeface="Raleway" pitchFamily="2" charset="0"/>
              </a:rPr>
              <a:t>Vi skal være en attraktiv arbeidsgiver, og det er viktig for oss at de ansatte hos Auksjonen.no trives og har det bra på jobben. Vi vil skape en kultur preget av åpenhet, inkludering, støtte og humor, hvor alle trives og er engasjerte. </a:t>
            </a:r>
          </a:p>
          <a:p>
            <a:pPr marL="0" indent="0">
              <a:lnSpc>
                <a:spcPct val="100000"/>
              </a:lnSpc>
              <a:buFont typeface="Arial" panose="020B0604020202020204" pitchFamily="34" charset="0"/>
              <a:buNone/>
            </a:pPr>
            <a:r>
              <a:rPr lang="nb-NO" sz="1400" dirty="0">
                <a:latin typeface="Raleway" pitchFamily="2" charset="0"/>
              </a:rPr>
              <a:t>Det er sammen vi skaper en god kultur og et sunt arbeidsmiljø, og det er det viktig for oss at vi samles både i formelle og uformelle settinger. I 2023 var vi blant annet på utenlandstur med 60 ansatte, der samhold og samhandling var temaer gjennom helgens aktiviteter. </a:t>
            </a:r>
          </a:p>
          <a:p>
            <a:pPr marL="0" indent="0">
              <a:lnSpc>
                <a:spcPct val="100000"/>
              </a:lnSpc>
              <a:buFont typeface="Arial" panose="020B0604020202020204" pitchFamily="34" charset="0"/>
              <a:buNone/>
            </a:pPr>
            <a:r>
              <a:rPr lang="nb-NO" sz="1400" dirty="0">
                <a:latin typeface="Raleway" pitchFamily="2" charset="0"/>
              </a:rPr>
              <a:t>Det er sentralt for oss å være en arbeidsplass som verdsetter mangfold og inkludering, herunder skaper et miljø hvor ulike perspektiver og ideer blir respektert og verdsatt. Dette fremmer innovasjon og problemløsning. </a:t>
            </a:r>
          </a:p>
          <a:p>
            <a:pPr marL="0" indent="0">
              <a:lnSpc>
                <a:spcPct val="100000"/>
              </a:lnSpc>
              <a:buFont typeface="Arial" panose="020B0604020202020204" pitchFamily="34" charset="0"/>
              <a:buNone/>
            </a:pPr>
            <a:r>
              <a:rPr lang="nb-NO" sz="1400" dirty="0">
                <a:latin typeface="Raleway" pitchFamily="2" charset="0"/>
              </a:rPr>
              <a:t>Gjennom å jobbe systematisk med kultur og arbeidsmiljø mener vi at vi skaper gode forretningsforbindelser, positive kundeopplevelser, engasjement og høy kvalitet i tjenestene vi leverer.</a:t>
            </a:r>
          </a:p>
          <a:p>
            <a:pPr marL="0" indent="0">
              <a:lnSpc>
                <a:spcPct val="100000"/>
              </a:lnSpc>
              <a:buFont typeface="Arial" panose="020B0604020202020204" pitchFamily="34" charset="0"/>
              <a:buNone/>
            </a:pPr>
            <a:endParaRPr lang="nb-NO" sz="1400" dirty="0">
              <a:latin typeface="Raleway" pitchFamily="2" charset="0"/>
            </a:endParaRPr>
          </a:p>
        </p:txBody>
      </p:sp>
      <p:sp>
        <p:nvSpPr>
          <p:cNvPr id="11" name="Tittel 1">
            <a:extLst>
              <a:ext uri="{FF2B5EF4-FFF2-40B4-BE49-F238E27FC236}">
                <a16:creationId xmlns:a16="http://schemas.microsoft.com/office/drawing/2014/main" id="{FB5DA582-2751-463B-C0D7-2717CF222DDB}"/>
              </a:ext>
            </a:extLst>
          </p:cNvPr>
          <p:cNvSpPr txBox="1">
            <a:spLocks/>
          </p:cNvSpPr>
          <p:nvPr/>
        </p:nvSpPr>
        <p:spPr>
          <a:xfrm>
            <a:off x="9463454" y="245808"/>
            <a:ext cx="354230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dirty="0">
              <a:latin typeface="Roboto" panose="02000000000000000000" pitchFamily="2" charset="0"/>
              <a:ea typeface="Roboto" panose="02000000000000000000" pitchFamily="2" charset="0"/>
              <a:cs typeface="Roboto" panose="02000000000000000000" pitchFamily="2" charset="0"/>
            </a:endParaRPr>
          </a:p>
        </p:txBody>
      </p:sp>
      <p:sp>
        <p:nvSpPr>
          <p:cNvPr id="17" name="Tittel 1">
            <a:extLst>
              <a:ext uri="{FF2B5EF4-FFF2-40B4-BE49-F238E27FC236}">
                <a16:creationId xmlns:a16="http://schemas.microsoft.com/office/drawing/2014/main" id="{FFACA99F-80EF-89BF-1782-BC4F07E74405}"/>
              </a:ext>
            </a:extLst>
          </p:cNvPr>
          <p:cNvSpPr>
            <a:spLocks noGrp="1"/>
          </p:cNvSpPr>
          <p:nvPr>
            <p:ph type="title"/>
          </p:nvPr>
        </p:nvSpPr>
        <p:spPr>
          <a:xfrm>
            <a:off x="5921154" y="386729"/>
            <a:ext cx="614141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Kultur og arbeidsmiljø</a:t>
            </a:r>
          </a:p>
        </p:txBody>
      </p:sp>
      <p:sp>
        <p:nvSpPr>
          <p:cNvPr id="18" name="Rektangel 17">
            <a:extLst>
              <a:ext uri="{FF2B5EF4-FFF2-40B4-BE49-F238E27FC236}">
                <a16:creationId xmlns:a16="http://schemas.microsoft.com/office/drawing/2014/main" id="{D2235254-4E9A-FD42-C0BA-2C6279FA966C}"/>
              </a:ext>
            </a:extLst>
          </p:cNvPr>
          <p:cNvSpPr/>
          <p:nvPr/>
        </p:nvSpPr>
        <p:spPr>
          <a:xfrm>
            <a:off x="5597039" y="558293"/>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49D07B-AB30-2C7C-8EFE-7A03475EA911}"/>
              </a:ext>
            </a:extLst>
          </p:cNvPr>
          <p:cNvSpPr txBox="1">
            <a:spLocks/>
          </p:cNvSpPr>
          <p:nvPr/>
        </p:nvSpPr>
        <p:spPr>
          <a:xfrm>
            <a:off x="5597039" y="1027821"/>
            <a:ext cx="614141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400" b="1" dirty="0">
                <a:solidFill>
                  <a:srgbClr val="CF031C"/>
                </a:solidFill>
                <a:latin typeface="Roboto" panose="02000000000000000000" pitchFamily="2" charset="0"/>
                <a:ea typeface="Roboto" panose="02000000000000000000" pitchFamily="2" charset="0"/>
                <a:cs typeface="Roboto" panose="02000000000000000000" pitchFamily="2" charset="0"/>
              </a:rPr>
              <a:t>En arbeidsplass som verdsetter mangfold og inkludering</a:t>
            </a:r>
          </a:p>
        </p:txBody>
      </p:sp>
      <p:pic>
        <p:nvPicPr>
          <p:cNvPr id="4" name="Bilde 3">
            <a:extLst>
              <a:ext uri="{FF2B5EF4-FFF2-40B4-BE49-F238E27FC236}">
                <a16:creationId xmlns:a16="http://schemas.microsoft.com/office/drawing/2014/main" id="{551ACBEE-6703-7619-A8F8-AF6F10FEF069}"/>
              </a:ext>
            </a:extLst>
          </p:cNvPr>
          <p:cNvPicPr>
            <a:picLocks noChangeAspect="1"/>
          </p:cNvPicPr>
          <p:nvPr/>
        </p:nvPicPr>
        <p:blipFill>
          <a:blip r:embed="rId3">
            <a:extLst>
              <a:ext uri="{28A0092B-C50C-407E-A947-70E740481C1C}">
                <a14:useLocalDpi xmlns:a14="http://schemas.microsoft.com/office/drawing/2010/main" val="0"/>
              </a:ext>
            </a:extLst>
          </a:blip>
          <a:srcRect l="12424" r="12424"/>
          <a:stretch/>
        </p:blipFill>
        <p:spPr>
          <a:xfrm rot="5400000">
            <a:off x="-242906" y="777160"/>
            <a:ext cx="6179867" cy="4625545"/>
          </a:xfrm>
          <a:prstGeom prst="rect">
            <a:avLst/>
          </a:prstGeom>
        </p:spPr>
      </p:pic>
      <p:sp>
        <p:nvSpPr>
          <p:cNvPr id="3" name="TekstSylinder 2">
            <a:extLst>
              <a:ext uri="{FF2B5EF4-FFF2-40B4-BE49-F238E27FC236}">
                <a16:creationId xmlns:a16="http://schemas.microsoft.com/office/drawing/2014/main" id="{88FC6FC8-7DF8-D3CA-4DA7-B8E157AE853B}"/>
              </a:ext>
            </a:extLst>
          </p:cNvPr>
          <p:cNvSpPr txBox="1"/>
          <p:nvPr/>
        </p:nvSpPr>
        <p:spPr>
          <a:xfrm>
            <a:off x="11734800" y="6532165"/>
            <a:ext cx="460382" cy="215444"/>
          </a:xfrm>
          <a:prstGeom prst="rect">
            <a:avLst/>
          </a:prstGeom>
          <a:noFill/>
        </p:spPr>
        <p:txBody>
          <a:bodyPr wrap="none" rtlCol="0">
            <a:spAutoFit/>
          </a:bodyPr>
          <a:lstStyle/>
          <a:p>
            <a:r>
              <a:rPr lang="nb-NO" sz="800" dirty="0">
                <a:latin typeface="Raleway" pitchFamily="2" charset="0"/>
              </a:rPr>
              <a:t>20/31</a:t>
            </a:r>
            <a:endParaRPr lang="nb-NO" sz="1000" dirty="0">
              <a:latin typeface="Raleway" pitchFamily="2" charset="0"/>
            </a:endParaRPr>
          </a:p>
        </p:txBody>
      </p:sp>
      <p:pic>
        <p:nvPicPr>
          <p:cNvPr id="7" name="Bilde 6" descr="Et bilde som inneholder tekst, Font, Grafikk, grafisk design&#10;&#10;Automatisk generert beskrivelse">
            <a:extLst>
              <a:ext uri="{FF2B5EF4-FFF2-40B4-BE49-F238E27FC236}">
                <a16:creationId xmlns:a16="http://schemas.microsoft.com/office/drawing/2014/main" id="{FFA81674-7CD6-6F25-E4B0-6EC330E8E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8" name="Undertittel 2">
            <a:extLst>
              <a:ext uri="{FF2B5EF4-FFF2-40B4-BE49-F238E27FC236}">
                <a16:creationId xmlns:a16="http://schemas.microsoft.com/office/drawing/2014/main" id="{6A773B0B-5BB5-75B5-1A94-E9EDD5B4FCD7}"/>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855520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605EBAB-3456-487A-C814-331E1F9673C1}"/>
              </a:ext>
            </a:extLst>
          </p:cNvPr>
          <p:cNvSpPr txBox="1">
            <a:spLocks/>
          </p:cNvSpPr>
          <p:nvPr/>
        </p:nvSpPr>
        <p:spPr>
          <a:xfrm>
            <a:off x="1029699" y="999871"/>
            <a:ext cx="10153146" cy="3080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600" dirty="0">
                <a:latin typeface="Raleway" pitchFamily="2" charset="0"/>
              </a:rPr>
              <a:t>Auksjonen operer i en mannsdominert bransje. Bygg, entreprenør, landbruk, kjøretøy er alle eksempler på områder hvor det ofte er en overrepresentasjon av menn. Vi ønsker å endre på dette og tror at denne bransjen har godt av mer mangfoldig og ulike perspektiver. Vi jobber kontinuerlig med kjønnsfordelingen i alle våre avdelinger. Vårt mål er at vi innen 2026 har 40 % andel kvinner i bedriften. </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Likestillingsfokus i en mannsdominert bransje</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040C8FC9-9B1C-61C1-B08E-B73C6C9507E2}"/>
              </a:ext>
            </a:extLst>
          </p:cNvPr>
          <p:cNvPicPr>
            <a:picLocks noChangeAspect="1"/>
          </p:cNvPicPr>
          <p:nvPr/>
        </p:nvPicPr>
        <p:blipFill rotWithShape="1">
          <a:blip r:embed="rId3">
            <a:extLst>
              <a:ext uri="{28A0092B-C50C-407E-A947-70E740481C1C}">
                <a14:useLocalDpi xmlns:a14="http://schemas.microsoft.com/office/drawing/2010/main" val="0"/>
              </a:ext>
            </a:extLst>
          </a:blip>
          <a:srcRect l="22867" r="12887"/>
          <a:stretch/>
        </p:blipFill>
        <p:spPr>
          <a:xfrm>
            <a:off x="3512288" y="3637917"/>
            <a:ext cx="2502330" cy="2600832"/>
          </a:xfrm>
          <a:prstGeom prst="rect">
            <a:avLst/>
          </a:prstGeom>
        </p:spPr>
      </p:pic>
      <p:pic>
        <p:nvPicPr>
          <p:cNvPr id="7" name="Bilde 6">
            <a:extLst>
              <a:ext uri="{FF2B5EF4-FFF2-40B4-BE49-F238E27FC236}">
                <a16:creationId xmlns:a16="http://schemas.microsoft.com/office/drawing/2014/main" id="{1D1E5DFB-9872-CF01-52B5-6D936AFFC329}"/>
              </a:ext>
            </a:extLst>
          </p:cNvPr>
          <p:cNvPicPr>
            <a:picLocks noChangeAspect="1"/>
          </p:cNvPicPr>
          <p:nvPr/>
        </p:nvPicPr>
        <p:blipFill rotWithShape="1">
          <a:blip r:embed="rId4">
            <a:extLst>
              <a:ext uri="{28A0092B-C50C-407E-A947-70E740481C1C}">
                <a14:useLocalDpi xmlns:a14="http://schemas.microsoft.com/office/drawing/2010/main" val="0"/>
              </a:ext>
            </a:extLst>
          </a:blip>
          <a:srcRect l="25354" t="26494" r="27890"/>
          <a:stretch/>
        </p:blipFill>
        <p:spPr>
          <a:xfrm>
            <a:off x="1029700" y="3637917"/>
            <a:ext cx="2440396" cy="2551581"/>
          </a:xfrm>
          <a:prstGeom prst="rect">
            <a:avLst/>
          </a:prstGeom>
        </p:spPr>
      </p:pic>
      <p:pic>
        <p:nvPicPr>
          <p:cNvPr id="14" name="Bilde 13">
            <a:extLst>
              <a:ext uri="{FF2B5EF4-FFF2-40B4-BE49-F238E27FC236}">
                <a16:creationId xmlns:a16="http://schemas.microsoft.com/office/drawing/2014/main" id="{3584C6AB-3BD0-0FCA-F4A9-A046908D391F}"/>
              </a:ext>
            </a:extLst>
          </p:cNvPr>
          <p:cNvPicPr>
            <a:picLocks noChangeAspect="1"/>
          </p:cNvPicPr>
          <p:nvPr/>
        </p:nvPicPr>
        <p:blipFill rotWithShape="1">
          <a:blip r:embed="rId5">
            <a:extLst>
              <a:ext uri="{28A0092B-C50C-407E-A947-70E740481C1C}">
                <a14:useLocalDpi xmlns:a14="http://schemas.microsoft.com/office/drawing/2010/main" val="0"/>
              </a:ext>
            </a:extLst>
          </a:blip>
          <a:srcRect l="28271" t="13887" r="14385"/>
          <a:stretch/>
        </p:blipFill>
        <p:spPr>
          <a:xfrm>
            <a:off x="8582816" y="3637917"/>
            <a:ext cx="2600029" cy="2600832"/>
          </a:xfrm>
          <a:prstGeom prst="rect">
            <a:avLst/>
          </a:prstGeom>
        </p:spPr>
      </p:pic>
      <p:pic>
        <p:nvPicPr>
          <p:cNvPr id="17" name="Bilde 16">
            <a:extLst>
              <a:ext uri="{FF2B5EF4-FFF2-40B4-BE49-F238E27FC236}">
                <a16:creationId xmlns:a16="http://schemas.microsoft.com/office/drawing/2014/main" id="{719D6C16-E1EC-AFFF-6F8F-0D18DE5E5F72}"/>
              </a:ext>
            </a:extLst>
          </p:cNvPr>
          <p:cNvPicPr>
            <a:picLocks noChangeAspect="1"/>
          </p:cNvPicPr>
          <p:nvPr/>
        </p:nvPicPr>
        <p:blipFill rotWithShape="1">
          <a:blip r:embed="rId6">
            <a:extLst>
              <a:ext uri="{28A0092B-C50C-407E-A947-70E740481C1C}">
                <a14:useLocalDpi xmlns:a14="http://schemas.microsoft.com/office/drawing/2010/main" val="0"/>
              </a:ext>
            </a:extLst>
          </a:blip>
          <a:srcRect l="30136" t="7478" r="18707" b="12905"/>
          <a:stretch/>
        </p:blipFill>
        <p:spPr>
          <a:xfrm>
            <a:off x="6046053" y="3637917"/>
            <a:ext cx="2502329" cy="2600832"/>
          </a:xfrm>
          <a:prstGeom prst="rect">
            <a:avLst/>
          </a:prstGeom>
        </p:spPr>
      </p:pic>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ekstSylinder 1">
            <a:extLst>
              <a:ext uri="{FF2B5EF4-FFF2-40B4-BE49-F238E27FC236}">
                <a16:creationId xmlns:a16="http://schemas.microsoft.com/office/drawing/2014/main" id="{A73707E4-115B-D845-9CCB-C0CF75BF4BEC}"/>
              </a:ext>
            </a:extLst>
          </p:cNvPr>
          <p:cNvSpPr txBox="1"/>
          <p:nvPr/>
        </p:nvSpPr>
        <p:spPr>
          <a:xfrm>
            <a:off x="11734800" y="6532165"/>
            <a:ext cx="441146" cy="215444"/>
          </a:xfrm>
          <a:prstGeom prst="rect">
            <a:avLst/>
          </a:prstGeom>
          <a:noFill/>
        </p:spPr>
        <p:txBody>
          <a:bodyPr wrap="none" rtlCol="0">
            <a:spAutoFit/>
          </a:bodyPr>
          <a:lstStyle/>
          <a:p>
            <a:r>
              <a:rPr lang="nb-NO" sz="800" dirty="0">
                <a:latin typeface="Raleway" pitchFamily="2" charset="0"/>
              </a:rPr>
              <a:t>21/31</a:t>
            </a:r>
            <a:endParaRPr lang="nb-NO" sz="1000" dirty="0">
              <a:latin typeface="Raleway" pitchFamily="2" charset="0"/>
            </a:endParaRPr>
          </a:p>
        </p:txBody>
      </p:sp>
      <p:pic>
        <p:nvPicPr>
          <p:cNvPr id="5" name="Bilde 4" descr="Et bilde som inneholder tekst, Font, Grafikk, grafisk design&#10;&#10;Automatisk generert beskrivelse">
            <a:extLst>
              <a:ext uri="{FF2B5EF4-FFF2-40B4-BE49-F238E27FC236}">
                <a16:creationId xmlns:a16="http://schemas.microsoft.com/office/drawing/2014/main" id="{E2F873BE-B655-3257-8096-7D21C2622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8" name="Undertittel 2">
            <a:extLst>
              <a:ext uri="{FF2B5EF4-FFF2-40B4-BE49-F238E27FC236}">
                <a16:creationId xmlns:a16="http://schemas.microsoft.com/office/drawing/2014/main" id="{9E741B1C-DB31-8907-7728-0065578C7292}"/>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64907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19427" y="5384470"/>
            <a:ext cx="10153146" cy="523286"/>
          </a:xfrm>
        </p:spPr>
        <p:txBody>
          <a:bodyPr>
            <a:normAutofit/>
          </a:bodyPr>
          <a:lstStyle/>
          <a:p>
            <a:pPr marL="0" indent="0" algn="ctr">
              <a:lnSpc>
                <a:spcPct val="100000"/>
              </a:lnSpc>
              <a:buNone/>
            </a:pPr>
            <a:r>
              <a:rPr lang="nb-NO" sz="2400" dirty="0">
                <a:latin typeface="Raleway" pitchFamily="2" charset="0"/>
              </a:rPr>
              <a:t>I 2023 var vi 32% kvinner  og 68% menn i selskapet. </a:t>
            </a:r>
          </a:p>
        </p:txBody>
      </p:sp>
      <p:pic>
        <p:nvPicPr>
          <p:cNvPr id="4" name="Bilde 3" descr="Et bilde som inneholder Grafikk, Font, logo, grafisk design">
            <a:extLst>
              <a:ext uri="{FF2B5EF4-FFF2-40B4-BE49-F238E27FC236}">
                <a16:creationId xmlns:a16="http://schemas.microsoft.com/office/drawing/2014/main" id="{4D1EBA60-EF52-62B0-3C85-24B3EAAD5F99}"/>
              </a:ext>
            </a:extLst>
          </p:cNvPr>
          <p:cNvPicPr>
            <a:picLocks noChangeAspect="1"/>
          </p:cNvPicPr>
          <p:nvPr/>
        </p:nvPicPr>
        <p:blipFill rotWithShape="1">
          <a:blip r:embed="rId3">
            <a:extLst>
              <a:ext uri="{28A0092B-C50C-407E-A947-70E740481C1C}">
                <a14:useLocalDpi xmlns:a14="http://schemas.microsoft.com/office/drawing/2010/main" val="0"/>
              </a:ext>
            </a:extLst>
          </a:blip>
          <a:srcRect t="10659" r="33190" b="17160"/>
          <a:stretch/>
        </p:blipFill>
        <p:spPr>
          <a:xfrm>
            <a:off x="3029316" y="1088136"/>
            <a:ext cx="6153912" cy="3739896"/>
          </a:xfrm>
          <a:prstGeom prst="rect">
            <a:avLst/>
          </a:prstGeom>
        </p:spPr>
      </p:pic>
      <p:sp>
        <p:nvSpPr>
          <p:cNvPr id="2" name="TekstSylinder 1">
            <a:extLst>
              <a:ext uri="{FF2B5EF4-FFF2-40B4-BE49-F238E27FC236}">
                <a16:creationId xmlns:a16="http://schemas.microsoft.com/office/drawing/2014/main" id="{C7E2B9BA-5ABB-ECC6-8E49-62869089D2F4}"/>
              </a:ext>
            </a:extLst>
          </p:cNvPr>
          <p:cNvSpPr txBox="1"/>
          <p:nvPr/>
        </p:nvSpPr>
        <p:spPr>
          <a:xfrm>
            <a:off x="11734800" y="6532165"/>
            <a:ext cx="450764" cy="215444"/>
          </a:xfrm>
          <a:prstGeom prst="rect">
            <a:avLst/>
          </a:prstGeom>
          <a:noFill/>
        </p:spPr>
        <p:txBody>
          <a:bodyPr wrap="none" rtlCol="0">
            <a:spAutoFit/>
          </a:bodyPr>
          <a:lstStyle/>
          <a:p>
            <a:r>
              <a:rPr lang="nb-NO" sz="800" dirty="0">
                <a:latin typeface="Raleway" pitchFamily="2" charset="0"/>
              </a:rPr>
              <a:t>22/31</a:t>
            </a:r>
            <a:endParaRPr lang="nb-NO" sz="1000" dirty="0">
              <a:latin typeface="Raleway" pitchFamily="2" charset="0"/>
            </a:endParaRPr>
          </a:p>
        </p:txBody>
      </p:sp>
      <p:pic>
        <p:nvPicPr>
          <p:cNvPr id="5" name="Bilde 4" descr="Et bilde som inneholder tekst, Font, Grafikk, grafisk design&#10;&#10;Automatisk generert beskrivelse">
            <a:extLst>
              <a:ext uri="{FF2B5EF4-FFF2-40B4-BE49-F238E27FC236}">
                <a16:creationId xmlns:a16="http://schemas.microsoft.com/office/drawing/2014/main" id="{CF3BC331-2DF0-3C75-81BD-29A0FD421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6" name="Undertittel 2">
            <a:extLst>
              <a:ext uri="{FF2B5EF4-FFF2-40B4-BE49-F238E27FC236}">
                <a16:creationId xmlns:a16="http://schemas.microsoft.com/office/drawing/2014/main" id="{B005E8D9-E97D-C901-BE8A-4A63080E4865}"/>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65986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50249" y="999871"/>
            <a:ext cx="5045752" cy="5257090"/>
          </a:xfrm>
        </p:spPr>
        <p:txBody>
          <a:bodyPr>
            <a:normAutofit/>
          </a:bodyPr>
          <a:lstStyle/>
          <a:p>
            <a:pPr marL="0" indent="0">
              <a:lnSpc>
                <a:spcPct val="100000"/>
              </a:lnSpc>
              <a:buNone/>
            </a:pPr>
            <a:r>
              <a:rPr lang="nb-NO" sz="1600" dirty="0">
                <a:latin typeface="Raleway" pitchFamily="2" charset="0"/>
              </a:rPr>
              <a:t>Auksjonen.no ser at kompetanseutvikling er viktig for hver enkelt medarbeider og for Auksjonen som helhet, både for trivsel og vekst. </a:t>
            </a:r>
          </a:p>
          <a:p>
            <a:pPr marL="0" indent="0">
              <a:lnSpc>
                <a:spcPct val="100000"/>
              </a:lnSpc>
              <a:buNone/>
            </a:pPr>
            <a:r>
              <a:rPr lang="nb-NO" sz="1600" dirty="0">
                <a:latin typeface="Raleway" pitchFamily="2" charset="0"/>
              </a:rPr>
              <a:t>Ledergruppen har derfor satt i gang kompetansekartlegging i bedriften. Dette innebærer kartlegging av hver enkelt ansatt sin kompetanse og ønsker om utvikling. Dette vil følges opp hvert år, og kompetanseutvikling settes i system. </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2" y="413226"/>
            <a:ext cx="3994471"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Kompetanseutvikling</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5AAB472E-8152-F080-AAB5-954C84798E1F}"/>
              </a:ext>
            </a:extLst>
          </p:cNvPr>
          <p:cNvSpPr/>
          <p:nvPr/>
        </p:nvSpPr>
        <p:spPr>
          <a:xfrm rot="16200000">
            <a:off x="3286890" y="308993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9" name="Bilde 18">
            <a:extLst>
              <a:ext uri="{FF2B5EF4-FFF2-40B4-BE49-F238E27FC236}">
                <a16:creationId xmlns:a16="http://schemas.microsoft.com/office/drawing/2014/main" id="{7AF34135-A3C7-1BED-9346-69F24D421CF2}"/>
              </a:ext>
            </a:extLst>
          </p:cNvPr>
          <p:cNvPicPr>
            <a:picLocks noChangeAspect="1"/>
          </p:cNvPicPr>
          <p:nvPr/>
        </p:nvPicPr>
        <p:blipFill rotWithShape="1">
          <a:blip r:embed="rId3">
            <a:extLst>
              <a:ext uri="{28A0092B-C50C-407E-A947-70E740481C1C}">
                <a14:useLocalDpi xmlns:a14="http://schemas.microsoft.com/office/drawing/2010/main" val="0"/>
              </a:ext>
            </a:extLst>
          </a:blip>
          <a:srcRect l="18584" r="28885" b="10301"/>
          <a:stretch/>
        </p:blipFill>
        <p:spPr>
          <a:xfrm>
            <a:off x="6453921" y="0"/>
            <a:ext cx="5484648" cy="6256961"/>
          </a:xfrm>
          <a:prstGeom prst="rect">
            <a:avLst/>
          </a:prstGeom>
        </p:spPr>
      </p:pic>
      <p:sp>
        <p:nvSpPr>
          <p:cNvPr id="2" name="TekstSylinder 1">
            <a:extLst>
              <a:ext uri="{FF2B5EF4-FFF2-40B4-BE49-F238E27FC236}">
                <a16:creationId xmlns:a16="http://schemas.microsoft.com/office/drawing/2014/main" id="{3B4CEDB5-14DA-F228-EF82-AF451E1406A9}"/>
              </a:ext>
            </a:extLst>
          </p:cNvPr>
          <p:cNvSpPr txBox="1"/>
          <p:nvPr/>
        </p:nvSpPr>
        <p:spPr>
          <a:xfrm>
            <a:off x="11734800" y="6532165"/>
            <a:ext cx="452368" cy="215444"/>
          </a:xfrm>
          <a:prstGeom prst="rect">
            <a:avLst/>
          </a:prstGeom>
          <a:noFill/>
        </p:spPr>
        <p:txBody>
          <a:bodyPr wrap="none" rtlCol="0">
            <a:spAutoFit/>
          </a:bodyPr>
          <a:lstStyle/>
          <a:p>
            <a:r>
              <a:rPr lang="nb-NO" sz="800" dirty="0">
                <a:latin typeface="Raleway" pitchFamily="2" charset="0"/>
              </a:rPr>
              <a:t>23/31</a:t>
            </a:r>
            <a:endParaRPr lang="nb-NO" sz="1000" dirty="0">
              <a:latin typeface="Raleway" pitchFamily="2" charset="0"/>
            </a:endParaRPr>
          </a:p>
        </p:txBody>
      </p:sp>
      <p:pic>
        <p:nvPicPr>
          <p:cNvPr id="4" name="Bilde 3" descr="Et bilde som inneholder tekst, Font, Grafikk, grafisk design&#10;&#10;Automatisk generert beskrivelse">
            <a:extLst>
              <a:ext uri="{FF2B5EF4-FFF2-40B4-BE49-F238E27FC236}">
                <a16:creationId xmlns:a16="http://schemas.microsoft.com/office/drawing/2014/main" id="{83233B3F-23E3-7CF1-1C94-387FA07E3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217C12D2-9C7F-1660-F509-88ADAE994B98}"/>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44845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605EBAB-3456-487A-C814-331E1F9673C1}"/>
              </a:ext>
            </a:extLst>
          </p:cNvPr>
          <p:cNvSpPr txBox="1">
            <a:spLocks/>
          </p:cNvSpPr>
          <p:nvPr/>
        </p:nvSpPr>
        <p:spPr>
          <a:xfrm>
            <a:off x="1029699" y="999871"/>
            <a:ext cx="10153146" cy="3080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600" dirty="0">
                <a:latin typeface="Raleway" pitchFamily="2" charset="0"/>
              </a:rPr>
              <a:t>Hver tredje måned har vi en pulsundersøkelse som måler engasjement og trivsel i bedriften med det nettbaserte måleverktøyet &amp;</a:t>
            </a:r>
            <a:r>
              <a:rPr lang="nb-NO" sz="1600" dirty="0" err="1">
                <a:latin typeface="Raleway" pitchFamily="2" charset="0"/>
              </a:rPr>
              <a:t>frankly</a:t>
            </a:r>
            <a:r>
              <a:rPr lang="nb-NO" sz="1600" dirty="0">
                <a:latin typeface="Raleway" pitchFamily="2" charset="0"/>
              </a:rPr>
              <a:t> fra </a:t>
            </a:r>
            <a:r>
              <a:rPr lang="nb-NO" sz="1600" dirty="0" err="1">
                <a:latin typeface="Raleway" pitchFamily="2" charset="0"/>
              </a:rPr>
              <a:t>Simployer</a:t>
            </a:r>
            <a:r>
              <a:rPr lang="nb-NO" sz="1600" dirty="0">
                <a:latin typeface="Raleway" pitchFamily="2" charset="0"/>
              </a:rPr>
              <a:t>. Ved å bruke dette verktøyet regelmessig vil vi kunne fange opp hvordan de ansatte oppfatter arbeidsmiljøet og gjøre noe med det som ikke er bra. Vi vil bruke innsikten til å bli en bedre og mer attraktiv arbeidsgiver, og det blir enklere å se hva som trigger økt engasjement og sørge for at alle drar i samme retning.</a:t>
            </a:r>
          </a:p>
          <a:p>
            <a:pPr marL="0" indent="0" algn="just">
              <a:lnSpc>
                <a:spcPct val="100000"/>
              </a:lnSpc>
              <a:buNone/>
            </a:pPr>
            <a:r>
              <a:rPr lang="nb-NO" sz="1600" dirty="0">
                <a:latin typeface="Raleway" pitchFamily="2" charset="0"/>
              </a:rPr>
              <a:t>Hver avdeling går gjennom sine resultater hver tredje måned og de ansatte er således med på å påvirke hvordan avdelingen/bedriften skal jobbe videre med det som er bra og det vi kan bli bedre på.</a:t>
            </a:r>
          </a:p>
        </p:txBody>
      </p:sp>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Medarbeiderundersøkelser</a:t>
            </a:r>
            <a:endParaRPr lang="nb-NO" sz="2800" dirty="0">
              <a:solidFill>
                <a:srgbClr val="CF031C"/>
              </a:solidFill>
              <a:latin typeface="Roboto" panose="02000000000000000000" pitchFamily="2" charset="0"/>
              <a:ea typeface="Roboto" panose="02000000000000000000" pitchFamily="2" charset="0"/>
              <a:cs typeface="Roboto" panose="02000000000000000000" pitchFamily="2" charset="0"/>
            </a:endParaRP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A2AA240A-6A1A-36FF-314F-003E7E0B6B90}"/>
              </a:ext>
            </a:extLst>
          </p:cNvPr>
          <p:cNvPicPr>
            <a:picLocks noChangeAspect="1"/>
          </p:cNvPicPr>
          <p:nvPr/>
        </p:nvPicPr>
        <p:blipFill rotWithShape="1">
          <a:blip r:embed="rId3">
            <a:extLst>
              <a:ext uri="{28A0092B-C50C-407E-A947-70E740481C1C}">
                <a14:useLocalDpi xmlns:a14="http://schemas.microsoft.com/office/drawing/2010/main" val="0"/>
              </a:ext>
            </a:extLst>
          </a:blip>
          <a:srcRect l="-8370" t="-5156" r="-5297" b="36155"/>
          <a:stretch/>
        </p:blipFill>
        <p:spPr>
          <a:xfrm>
            <a:off x="1374363" y="3050511"/>
            <a:ext cx="9194678" cy="3139629"/>
          </a:xfrm>
          <a:prstGeom prst="rect">
            <a:avLst/>
          </a:prstGeom>
        </p:spPr>
      </p:pic>
      <p:sp>
        <p:nvSpPr>
          <p:cNvPr id="2" name="TekstSylinder 1">
            <a:extLst>
              <a:ext uri="{FF2B5EF4-FFF2-40B4-BE49-F238E27FC236}">
                <a16:creationId xmlns:a16="http://schemas.microsoft.com/office/drawing/2014/main" id="{0DEAAA8A-C583-E364-6818-97B66A0DC0A7}"/>
              </a:ext>
            </a:extLst>
          </p:cNvPr>
          <p:cNvSpPr txBox="1"/>
          <p:nvPr/>
        </p:nvSpPr>
        <p:spPr>
          <a:xfrm>
            <a:off x="11734800" y="6532165"/>
            <a:ext cx="453970" cy="215444"/>
          </a:xfrm>
          <a:prstGeom prst="rect">
            <a:avLst/>
          </a:prstGeom>
          <a:noFill/>
        </p:spPr>
        <p:txBody>
          <a:bodyPr wrap="none" rtlCol="0">
            <a:spAutoFit/>
          </a:bodyPr>
          <a:lstStyle/>
          <a:p>
            <a:r>
              <a:rPr lang="nb-NO" sz="800" dirty="0">
                <a:latin typeface="Raleway" pitchFamily="2" charset="0"/>
              </a:rPr>
              <a:t>24/31</a:t>
            </a:r>
          </a:p>
        </p:txBody>
      </p:sp>
      <p:pic>
        <p:nvPicPr>
          <p:cNvPr id="6" name="Bilde 5" descr="Et bilde som inneholder tekst, Font, Grafikk, grafisk design&#10;&#10;Automatisk generert beskrivelse">
            <a:extLst>
              <a:ext uri="{FF2B5EF4-FFF2-40B4-BE49-F238E27FC236}">
                <a16:creationId xmlns:a16="http://schemas.microsoft.com/office/drawing/2014/main" id="{FB578553-0575-7060-492E-65AABBD49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8" name="Undertittel 2">
            <a:extLst>
              <a:ext uri="{FF2B5EF4-FFF2-40B4-BE49-F238E27FC236}">
                <a16:creationId xmlns:a16="http://schemas.microsoft.com/office/drawing/2014/main" id="{4DFA3C5D-6463-9E58-2425-70AC7C3FC02B}"/>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178035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19427" y="5384470"/>
            <a:ext cx="10153146" cy="523286"/>
          </a:xfrm>
        </p:spPr>
        <p:txBody>
          <a:bodyPr>
            <a:normAutofit fontScale="85000" lnSpcReduction="10000"/>
          </a:bodyPr>
          <a:lstStyle/>
          <a:p>
            <a:pPr marL="0" indent="0" algn="ctr">
              <a:lnSpc>
                <a:spcPct val="100000"/>
              </a:lnSpc>
              <a:buNone/>
            </a:pPr>
            <a:r>
              <a:rPr lang="nb-NO" sz="2400" dirty="0">
                <a:latin typeface="Raleway" pitchFamily="2" charset="0"/>
              </a:rPr>
              <a:t>I 2023 hadde vi en nærværsprosent på 96,85% - legemeldt sykefravær på 3,15%</a:t>
            </a:r>
          </a:p>
        </p:txBody>
      </p:sp>
      <p:pic>
        <p:nvPicPr>
          <p:cNvPr id="4" name="Bilde 3" descr="Et bilde som inneholder hjerte, Grafikk&#10;&#10;Automatisk generert beskrivelse">
            <a:extLst>
              <a:ext uri="{FF2B5EF4-FFF2-40B4-BE49-F238E27FC236}">
                <a16:creationId xmlns:a16="http://schemas.microsoft.com/office/drawing/2014/main" id="{B7EB9D56-FB5F-B350-1807-3641007E65A0}"/>
              </a:ext>
            </a:extLst>
          </p:cNvPr>
          <p:cNvPicPr>
            <a:picLocks noChangeAspect="1"/>
          </p:cNvPicPr>
          <p:nvPr/>
        </p:nvPicPr>
        <p:blipFill rotWithShape="1">
          <a:blip r:embed="rId3">
            <a:extLst>
              <a:ext uri="{28A0092B-C50C-407E-A947-70E740481C1C}">
                <a14:useLocalDpi xmlns:a14="http://schemas.microsoft.com/office/drawing/2010/main" val="0"/>
              </a:ext>
            </a:extLst>
          </a:blip>
          <a:srcRect l="21964" t="6286" r="33143" b="14035"/>
          <a:stretch/>
        </p:blipFill>
        <p:spPr>
          <a:xfrm>
            <a:off x="2312126" y="1203125"/>
            <a:ext cx="3722914" cy="3716829"/>
          </a:xfrm>
          <a:prstGeom prst="rect">
            <a:avLst/>
          </a:prstGeom>
        </p:spPr>
      </p:pic>
      <p:sp>
        <p:nvSpPr>
          <p:cNvPr id="6" name="TekstSylinder 5">
            <a:extLst>
              <a:ext uri="{FF2B5EF4-FFF2-40B4-BE49-F238E27FC236}">
                <a16:creationId xmlns:a16="http://schemas.microsoft.com/office/drawing/2014/main" id="{80A8050E-F9DF-6FC5-D288-B2DA7ACA6648}"/>
              </a:ext>
            </a:extLst>
          </p:cNvPr>
          <p:cNvSpPr txBox="1"/>
          <p:nvPr/>
        </p:nvSpPr>
        <p:spPr>
          <a:xfrm>
            <a:off x="6235338" y="3473404"/>
            <a:ext cx="3722912" cy="1446550"/>
          </a:xfrm>
          <a:prstGeom prst="rect">
            <a:avLst/>
          </a:prstGeom>
          <a:noFill/>
        </p:spPr>
        <p:txBody>
          <a:bodyPr wrap="square">
            <a:spAutoFit/>
          </a:bodyPr>
          <a:lstStyle/>
          <a:p>
            <a:r>
              <a:rPr lang="nb-NO" sz="8800" dirty="0">
                <a:latin typeface="Roboto" panose="02000000000000000000" pitchFamily="2" charset="0"/>
                <a:ea typeface="Roboto" panose="02000000000000000000" pitchFamily="2" charset="0"/>
                <a:cs typeface="Roboto" panose="02000000000000000000" pitchFamily="2" charset="0"/>
              </a:rPr>
              <a:t>96,85%</a:t>
            </a:r>
          </a:p>
        </p:txBody>
      </p:sp>
      <p:sp>
        <p:nvSpPr>
          <p:cNvPr id="2" name="TekstSylinder 1">
            <a:extLst>
              <a:ext uri="{FF2B5EF4-FFF2-40B4-BE49-F238E27FC236}">
                <a16:creationId xmlns:a16="http://schemas.microsoft.com/office/drawing/2014/main" id="{7EC7E639-CDF9-CD8C-659C-839FABA8C5D8}"/>
              </a:ext>
            </a:extLst>
          </p:cNvPr>
          <p:cNvSpPr txBox="1"/>
          <p:nvPr/>
        </p:nvSpPr>
        <p:spPr>
          <a:xfrm>
            <a:off x="11734800" y="6532165"/>
            <a:ext cx="453970" cy="215444"/>
          </a:xfrm>
          <a:prstGeom prst="rect">
            <a:avLst/>
          </a:prstGeom>
          <a:noFill/>
        </p:spPr>
        <p:txBody>
          <a:bodyPr wrap="none" rtlCol="0">
            <a:spAutoFit/>
          </a:bodyPr>
          <a:lstStyle/>
          <a:p>
            <a:r>
              <a:rPr lang="nb-NO" sz="800" dirty="0">
                <a:latin typeface="Raleway" pitchFamily="2" charset="0"/>
              </a:rPr>
              <a:t>25/31</a:t>
            </a:r>
          </a:p>
        </p:txBody>
      </p:sp>
      <p:pic>
        <p:nvPicPr>
          <p:cNvPr id="5" name="Bilde 4" descr="Et bilde som inneholder tekst, Font, Grafikk, grafisk design&#10;&#10;Automatisk generert beskrivelse">
            <a:extLst>
              <a:ext uri="{FF2B5EF4-FFF2-40B4-BE49-F238E27FC236}">
                <a16:creationId xmlns:a16="http://schemas.microsoft.com/office/drawing/2014/main" id="{C7DB44E2-1977-01F9-6510-06E0149B1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7" name="Undertittel 2">
            <a:extLst>
              <a:ext uri="{FF2B5EF4-FFF2-40B4-BE49-F238E27FC236}">
                <a16:creationId xmlns:a16="http://schemas.microsoft.com/office/drawing/2014/main" id="{2AF54EA5-736E-8381-DECC-A63A28CF80A9}"/>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76168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E36EA06C-1867-32AC-3431-7CAB33B53B1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8022" b="8022"/>
          <a:stretch/>
        </p:blipFill>
        <p:spPr>
          <a:xfrm>
            <a:off x="20" y="2"/>
            <a:ext cx="12191980" cy="6857998"/>
          </a:xfrm>
          <a:prstGeom prst="rect">
            <a:avLst/>
          </a:prstGeom>
        </p:spPr>
      </p:pic>
      <p:sp>
        <p:nvSpPr>
          <p:cNvPr id="4" name="Tittel 1">
            <a:extLst>
              <a:ext uri="{FF2B5EF4-FFF2-40B4-BE49-F238E27FC236}">
                <a16:creationId xmlns:a16="http://schemas.microsoft.com/office/drawing/2014/main" id="{42699FB3-D3ED-6F6C-7149-208AAB2A63EC}"/>
              </a:ext>
            </a:extLst>
          </p:cNvPr>
          <p:cNvSpPr txBox="1">
            <a:spLocks/>
          </p:cNvSpPr>
          <p:nvPr/>
        </p:nvSpPr>
        <p:spPr>
          <a:xfrm>
            <a:off x="838200" y="1122362"/>
            <a:ext cx="105156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dirty="0">
              <a:solidFill>
                <a:srgbClr val="FFFFFF"/>
              </a:solidFill>
            </a:endParaRPr>
          </a:p>
        </p:txBody>
      </p:sp>
      <p:sp>
        <p:nvSpPr>
          <p:cNvPr id="13" name="Rektangel 12">
            <a:extLst>
              <a:ext uri="{FF2B5EF4-FFF2-40B4-BE49-F238E27FC236}">
                <a16:creationId xmlns:a16="http://schemas.microsoft.com/office/drawing/2014/main" id="{63ABA261-798E-899C-93B6-AD63ABC1C226}"/>
              </a:ext>
            </a:extLst>
          </p:cNvPr>
          <p:cNvSpPr/>
          <p:nvPr/>
        </p:nvSpPr>
        <p:spPr>
          <a:xfrm>
            <a:off x="0" y="6780905"/>
            <a:ext cx="12192000"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Tittel 1">
            <a:extLst>
              <a:ext uri="{FF2B5EF4-FFF2-40B4-BE49-F238E27FC236}">
                <a16:creationId xmlns:a16="http://schemas.microsoft.com/office/drawing/2014/main" id="{1F037CCF-2F00-A341-5440-DE6F2B7E6428}"/>
              </a:ext>
            </a:extLst>
          </p:cNvPr>
          <p:cNvSpPr txBox="1">
            <a:spLocks/>
          </p:cNvSpPr>
          <p:nvPr/>
        </p:nvSpPr>
        <p:spPr>
          <a:xfrm>
            <a:off x="2879546" y="5971617"/>
            <a:ext cx="6432907"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5400" dirty="0">
                <a:solidFill>
                  <a:schemeClr val="bg1"/>
                </a:solidFill>
                <a:latin typeface="Roboto" panose="02000000000000000000" pitchFamily="2" charset="0"/>
                <a:ea typeface="Roboto" panose="02000000000000000000" pitchFamily="2" charset="0"/>
                <a:cs typeface="Roboto" panose="02000000000000000000" pitchFamily="2" charset="0"/>
              </a:rPr>
              <a:t>Governance</a:t>
            </a:r>
          </a:p>
        </p:txBody>
      </p:sp>
    </p:spTree>
    <p:extLst>
      <p:ext uri="{BB962C8B-B14F-4D97-AF65-F5344CB8AC3E}">
        <p14:creationId xmlns:p14="http://schemas.microsoft.com/office/powerpoint/2010/main" val="83075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0F995912-476C-7857-7889-A0F1F254A3C0}"/>
              </a:ext>
            </a:extLst>
          </p:cNvPr>
          <p:cNvSpPr/>
          <p:nvPr/>
        </p:nvSpPr>
        <p:spPr>
          <a:xfrm>
            <a:off x="534256" y="6179867"/>
            <a:ext cx="46255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innhold 2">
            <a:extLst>
              <a:ext uri="{FF2B5EF4-FFF2-40B4-BE49-F238E27FC236}">
                <a16:creationId xmlns:a16="http://schemas.microsoft.com/office/drawing/2014/main" id="{CBB017A0-60F2-0834-0AD1-69233B584AB1}"/>
              </a:ext>
            </a:extLst>
          </p:cNvPr>
          <p:cNvSpPr txBox="1">
            <a:spLocks/>
          </p:cNvSpPr>
          <p:nvPr/>
        </p:nvSpPr>
        <p:spPr>
          <a:xfrm>
            <a:off x="5597039" y="1404852"/>
            <a:ext cx="6341529" cy="4562588"/>
          </a:xfrm>
          <a:prstGeom prst="rect">
            <a:avLst/>
          </a:prstGeom>
        </p:spPr>
        <p:txBody>
          <a:bodyPr vert="horz" lIns="91440" tIns="45720" rIns="91440" bIns="45720" numCol="2" spcCol="54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400" dirty="0">
                <a:latin typeface="Raleway" pitchFamily="2" charset="0"/>
              </a:rPr>
              <a:t>Denne loven satte en ny standard for et ansvarlig næringsliv. Kravene i denne loven fungerer som et etisk kompass for norske bedrifter, og er med på å avdekke og forbedre negative påvirkninger på menneskerettigheter og arbeidsforhold. </a:t>
            </a:r>
          </a:p>
          <a:p>
            <a:pPr marL="0" indent="0">
              <a:lnSpc>
                <a:spcPct val="100000"/>
              </a:lnSpc>
              <a:buFont typeface="Arial" panose="020B0604020202020204" pitchFamily="34" charset="0"/>
              <a:buNone/>
            </a:pPr>
            <a:r>
              <a:rPr lang="nb-NO" sz="1400" dirty="0">
                <a:latin typeface="Raleway" pitchFamily="2" charset="0"/>
              </a:rPr>
              <a:t>Den gir også grunnlag for en mer bærekraftig og rettferdig global økonomi som er i tråd med våre verdier. Denne loven er i tillegg et tiltak som skal bidra til å møte FNs </a:t>
            </a:r>
            <a:r>
              <a:rPr lang="nb-NO" sz="1400" dirty="0" err="1">
                <a:latin typeface="Raleway" pitchFamily="2" charset="0"/>
              </a:rPr>
              <a:t>bærekraftsmål</a:t>
            </a:r>
            <a:r>
              <a:rPr lang="nb-NO" sz="1400" dirty="0">
                <a:latin typeface="Raleway" pitchFamily="2" charset="0"/>
              </a:rPr>
              <a:t> nr. 8 om anstendig arbeid og økonomisk vekst, samt ansvarlig forbruk og produksjon (mål nr. 12).</a:t>
            </a:r>
          </a:p>
          <a:p>
            <a:pPr marL="0" indent="0">
              <a:lnSpc>
                <a:spcPct val="100000"/>
              </a:lnSpc>
              <a:buFont typeface="Arial" panose="020B0604020202020204" pitchFamily="34" charset="0"/>
              <a:buNone/>
            </a:pPr>
            <a:endParaRPr lang="nb-NO" sz="1400" dirty="0">
              <a:latin typeface="Raleway" pitchFamily="2" charset="0"/>
            </a:endParaRPr>
          </a:p>
          <a:p>
            <a:pPr marL="0" indent="0">
              <a:lnSpc>
                <a:spcPct val="100000"/>
              </a:lnSpc>
              <a:buFont typeface="Arial" panose="020B0604020202020204" pitchFamily="34" charset="0"/>
              <a:buNone/>
            </a:pPr>
            <a:endParaRPr lang="nb-NO" sz="1400" dirty="0">
              <a:latin typeface="Raleway" pitchFamily="2" charset="0"/>
            </a:endParaRPr>
          </a:p>
          <a:p>
            <a:pPr marL="0" indent="0">
              <a:lnSpc>
                <a:spcPct val="100000"/>
              </a:lnSpc>
              <a:buFont typeface="Arial" panose="020B0604020202020204" pitchFamily="34" charset="0"/>
              <a:buNone/>
            </a:pPr>
            <a:r>
              <a:rPr lang="nb-NO" sz="1400" dirty="0">
                <a:latin typeface="Raleway" pitchFamily="2" charset="0"/>
              </a:rPr>
              <a:t>I rapporten for 2023 er det ikke avdekket faktiske negative konsekvenser eller vesentlig risiko for negative konsekvenser, og vi følger uansett opp det viktige arbeidet under åpenhetsloven videre. </a:t>
            </a:r>
          </a:p>
        </p:txBody>
      </p:sp>
      <p:sp>
        <p:nvSpPr>
          <p:cNvPr id="11" name="Tittel 1">
            <a:extLst>
              <a:ext uri="{FF2B5EF4-FFF2-40B4-BE49-F238E27FC236}">
                <a16:creationId xmlns:a16="http://schemas.microsoft.com/office/drawing/2014/main" id="{FB5DA582-2751-463B-C0D7-2717CF222DDB}"/>
              </a:ext>
            </a:extLst>
          </p:cNvPr>
          <p:cNvSpPr txBox="1">
            <a:spLocks/>
          </p:cNvSpPr>
          <p:nvPr/>
        </p:nvSpPr>
        <p:spPr>
          <a:xfrm>
            <a:off x="9463454" y="245808"/>
            <a:ext cx="354230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dirty="0">
              <a:latin typeface="Roboto" panose="02000000000000000000" pitchFamily="2" charset="0"/>
              <a:ea typeface="Roboto" panose="02000000000000000000" pitchFamily="2" charset="0"/>
              <a:cs typeface="Roboto" panose="02000000000000000000" pitchFamily="2" charset="0"/>
            </a:endParaRPr>
          </a:p>
        </p:txBody>
      </p:sp>
      <p:sp>
        <p:nvSpPr>
          <p:cNvPr id="17" name="Tittel 1">
            <a:extLst>
              <a:ext uri="{FF2B5EF4-FFF2-40B4-BE49-F238E27FC236}">
                <a16:creationId xmlns:a16="http://schemas.microsoft.com/office/drawing/2014/main" id="{FFACA99F-80EF-89BF-1782-BC4F07E74405}"/>
              </a:ext>
            </a:extLst>
          </p:cNvPr>
          <p:cNvSpPr>
            <a:spLocks noGrp="1"/>
          </p:cNvSpPr>
          <p:nvPr>
            <p:ph type="title"/>
          </p:nvPr>
        </p:nvSpPr>
        <p:spPr>
          <a:xfrm>
            <a:off x="5921154" y="386729"/>
            <a:ext cx="614141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Åpenhetsloven</a:t>
            </a:r>
          </a:p>
        </p:txBody>
      </p:sp>
      <p:sp>
        <p:nvSpPr>
          <p:cNvPr id="18" name="Rektangel 17">
            <a:extLst>
              <a:ext uri="{FF2B5EF4-FFF2-40B4-BE49-F238E27FC236}">
                <a16:creationId xmlns:a16="http://schemas.microsoft.com/office/drawing/2014/main" id="{D2235254-4E9A-FD42-C0BA-2C6279FA966C}"/>
              </a:ext>
            </a:extLst>
          </p:cNvPr>
          <p:cNvSpPr/>
          <p:nvPr/>
        </p:nvSpPr>
        <p:spPr>
          <a:xfrm>
            <a:off x="5597039" y="558293"/>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49D07B-AB30-2C7C-8EFE-7A03475EA911}"/>
              </a:ext>
            </a:extLst>
          </p:cNvPr>
          <p:cNvSpPr txBox="1">
            <a:spLocks/>
          </p:cNvSpPr>
          <p:nvPr/>
        </p:nvSpPr>
        <p:spPr>
          <a:xfrm>
            <a:off x="5597038" y="1027821"/>
            <a:ext cx="6594961"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400" b="1" dirty="0">
                <a:solidFill>
                  <a:srgbClr val="CF031C"/>
                </a:solidFill>
                <a:latin typeface="Roboto" panose="02000000000000000000" pitchFamily="2" charset="0"/>
                <a:ea typeface="Roboto" panose="02000000000000000000" pitchFamily="2" charset="0"/>
                <a:cs typeface="Roboto" panose="02000000000000000000" pitchFamily="2" charset="0"/>
              </a:rPr>
              <a:t>Åpenhetsloven trådte i kraft 1.juli 2022 og vi i Auksjonen er omfattet av denne. </a:t>
            </a:r>
          </a:p>
        </p:txBody>
      </p:sp>
      <p:pic>
        <p:nvPicPr>
          <p:cNvPr id="4" name="Bilde 3">
            <a:extLst>
              <a:ext uri="{FF2B5EF4-FFF2-40B4-BE49-F238E27FC236}">
                <a16:creationId xmlns:a16="http://schemas.microsoft.com/office/drawing/2014/main" id="{551ACBEE-6703-7619-A8F8-AF6F10FEF069}"/>
              </a:ext>
            </a:extLst>
          </p:cNvPr>
          <p:cNvPicPr>
            <a:picLocks noChangeAspect="1"/>
          </p:cNvPicPr>
          <p:nvPr/>
        </p:nvPicPr>
        <p:blipFill rotWithShape="1">
          <a:blip r:embed="rId3">
            <a:extLst>
              <a:ext uri="{28A0092B-C50C-407E-A947-70E740481C1C}">
                <a14:useLocalDpi xmlns:a14="http://schemas.microsoft.com/office/drawing/2010/main" val="0"/>
              </a:ext>
            </a:extLst>
          </a:blip>
          <a:srcRect l="16775" t="2" r="33280"/>
          <a:stretch/>
        </p:blipFill>
        <p:spPr>
          <a:xfrm>
            <a:off x="534256" y="0"/>
            <a:ext cx="4625546" cy="6179867"/>
          </a:xfrm>
          <a:prstGeom prst="rect">
            <a:avLst/>
          </a:prstGeom>
        </p:spPr>
      </p:pic>
      <p:sp>
        <p:nvSpPr>
          <p:cNvPr id="3" name="TekstSylinder 2">
            <a:extLst>
              <a:ext uri="{FF2B5EF4-FFF2-40B4-BE49-F238E27FC236}">
                <a16:creationId xmlns:a16="http://schemas.microsoft.com/office/drawing/2014/main" id="{1D38CA55-3F83-3755-4595-AE6102104862}"/>
              </a:ext>
            </a:extLst>
          </p:cNvPr>
          <p:cNvSpPr txBox="1"/>
          <p:nvPr/>
        </p:nvSpPr>
        <p:spPr>
          <a:xfrm>
            <a:off x="11734800" y="6532165"/>
            <a:ext cx="452368" cy="215444"/>
          </a:xfrm>
          <a:prstGeom prst="rect">
            <a:avLst/>
          </a:prstGeom>
          <a:noFill/>
        </p:spPr>
        <p:txBody>
          <a:bodyPr wrap="none" rtlCol="0">
            <a:spAutoFit/>
          </a:bodyPr>
          <a:lstStyle/>
          <a:p>
            <a:r>
              <a:rPr lang="nb-NO" sz="800" dirty="0">
                <a:latin typeface="Raleway" pitchFamily="2" charset="0"/>
              </a:rPr>
              <a:t>27/31</a:t>
            </a:r>
          </a:p>
        </p:txBody>
      </p:sp>
      <p:pic>
        <p:nvPicPr>
          <p:cNvPr id="7" name="Bilde 6" descr="Et bilde som inneholder tekst, Font, Grafikk, grafisk design&#10;&#10;Automatisk generert beskrivelse">
            <a:extLst>
              <a:ext uri="{FF2B5EF4-FFF2-40B4-BE49-F238E27FC236}">
                <a16:creationId xmlns:a16="http://schemas.microsoft.com/office/drawing/2014/main" id="{5F0D3DDC-215A-0EF8-9094-9C05ABA27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8" name="Undertittel 2">
            <a:extLst>
              <a:ext uri="{FF2B5EF4-FFF2-40B4-BE49-F238E27FC236}">
                <a16:creationId xmlns:a16="http://schemas.microsoft.com/office/drawing/2014/main" id="{A725F42D-0688-EA70-1BC5-84E798532946}"/>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114280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605EBAB-3456-487A-C814-331E1F9673C1}"/>
              </a:ext>
            </a:extLst>
          </p:cNvPr>
          <p:cNvSpPr txBox="1">
            <a:spLocks/>
          </p:cNvSpPr>
          <p:nvPr/>
        </p:nvSpPr>
        <p:spPr>
          <a:xfrm>
            <a:off x="1029699" y="999871"/>
            <a:ext cx="10153146" cy="3080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400" dirty="0">
                <a:latin typeface="Raleway" pitchFamily="2" charset="0"/>
              </a:rPr>
              <a:t>I Auksjonen jobber vi kontinuerlig med KYC, opplæring, og forbedringer i systemet for å motvirke bl.a. hvitvasking, terrorisme og andre kriminelle aktiviteter. </a:t>
            </a:r>
          </a:p>
          <a:p>
            <a:pPr marL="0" indent="0" algn="just">
              <a:lnSpc>
                <a:spcPct val="100000"/>
              </a:lnSpc>
              <a:buNone/>
            </a:pPr>
            <a:r>
              <a:rPr lang="nb-NO" sz="1400" dirty="0">
                <a:latin typeface="Raleway" pitchFamily="2" charset="0"/>
              </a:rPr>
              <a:t>Vi selger ikke til budgivere fra land med sanksjoner, som eksempel Russland og Belarus. Vi har dedikerte medarbeidere som sjekker manuelt opp mot sanksjonerte land og personer. </a:t>
            </a:r>
          </a:p>
        </p:txBody>
      </p:sp>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KYC - </a:t>
            </a:r>
            <a:r>
              <a:rPr lang="nb-NO" sz="2800" dirty="0">
                <a:solidFill>
                  <a:srgbClr val="CF031C"/>
                </a:solidFill>
                <a:latin typeface="Roboto" panose="02000000000000000000" pitchFamily="2" charset="0"/>
                <a:ea typeface="Roboto" panose="02000000000000000000" pitchFamily="2" charset="0"/>
                <a:cs typeface="Roboto" panose="02000000000000000000" pitchFamily="2" charset="0"/>
              </a:rPr>
              <a:t>«</a:t>
            </a:r>
            <a:r>
              <a:rPr lang="nb-NO" sz="2800" dirty="0" err="1">
                <a:solidFill>
                  <a:srgbClr val="CF031C"/>
                </a:solidFill>
                <a:latin typeface="Roboto" panose="02000000000000000000" pitchFamily="2" charset="0"/>
                <a:ea typeface="Roboto" panose="02000000000000000000" pitchFamily="2" charset="0"/>
                <a:cs typeface="Roboto" panose="02000000000000000000" pitchFamily="2" charset="0"/>
              </a:rPr>
              <a:t>Know</a:t>
            </a:r>
            <a:r>
              <a:rPr lang="nb-NO" sz="2800" dirty="0">
                <a:solidFill>
                  <a:srgbClr val="CF031C"/>
                </a:solidFill>
                <a:latin typeface="Roboto" panose="02000000000000000000" pitchFamily="2" charset="0"/>
                <a:ea typeface="Roboto" panose="02000000000000000000" pitchFamily="2" charset="0"/>
                <a:cs typeface="Roboto" panose="02000000000000000000" pitchFamily="2" charset="0"/>
              </a:rPr>
              <a:t> </a:t>
            </a:r>
            <a:r>
              <a:rPr lang="nb-NO" sz="2800" dirty="0" err="1">
                <a:solidFill>
                  <a:srgbClr val="CF031C"/>
                </a:solidFill>
                <a:latin typeface="Roboto" panose="02000000000000000000" pitchFamily="2" charset="0"/>
                <a:ea typeface="Roboto" panose="02000000000000000000" pitchFamily="2" charset="0"/>
                <a:cs typeface="Roboto" panose="02000000000000000000" pitchFamily="2" charset="0"/>
              </a:rPr>
              <a:t>your</a:t>
            </a:r>
            <a:r>
              <a:rPr lang="nb-NO" sz="2800" dirty="0">
                <a:solidFill>
                  <a:srgbClr val="CF031C"/>
                </a:solidFill>
                <a:latin typeface="Roboto" panose="02000000000000000000" pitchFamily="2" charset="0"/>
                <a:ea typeface="Roboto" panose="02000000000000000000" pitchFamily="2" charset="0"/>
                <a:cs typeface="Roboto" panose="02000000000000000000" pitchFamily="2" charset="0"/>
              </a:rPr>
              <a:t> </a:t>
            </a:r>
            <a:r>
              <a:rPr lang="nb-NO" sz="2800" dirty="0" err="1">
                <a:solidFill>
                  <a:srgbClr val="CF031C"/>
                </a:solidFill>
                <a:latin typeface="Roboto" panose="02000000000000000000" pitchFamily="2" charset="0"/>
                <a:ea typeface="Roboto" panose="02000000000000000000" pitchFamily="2" charset="0"/>
                <a:cs typeface="Roboto" panose="02000000000000000000" pitchFamily="2" charset="0"/>
              </a:rPr>
              <a:t>customer</a:t>
            </a:r>
            <a:r>
              <a:rPr lang="nb-NO" sz="2800" dirty="0">
                <a:solidFill>
                  <a:srgbClr val="CF031C"/>
                </a:solidFill>
                <a:latin typeface="Roboto" panose="02000000000000000000" pitchFamily="2" charset="0"/>
                <a:ea typeface="Roboto" panose="02000000000000000000" pitchFamily="2" charset="0"/>
                <a:cs typeface="Roboto" panose="02000000000000000000" pitchFamily="2" charset="0"/>
              </a:rPr>
              <a:t>»</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a:extLst>
              <a:ext uri="{FF2B5EF4-FFF2-40B4-BE49-F238E27FC236}">
                <a16:creationId xmlns:a16="http://schemas.microsoft.com/office/drawing/2014/main" id="{8A54F2C6-39D8-7289-439B-8136E0EC86E8}"/>
              </a:ext>
            </a:extLst>
          </p:cNvPr>
          <p:cNvPicPr>
            <a:picLocks noChangeAspect="1"/>
          </p:cNvPicPr>
          <p:nvPr/>
        </p:nvPicPr>
        <p:blipFill rotWithShape="1">
          <a:blip r:embed="rId3">
            <a:extLst>
              <a:ext uri="{28A0092B-C50C-407E-A947-70E740481C1C}">
                <a14:useLocalDpi xmlns:a14="http://schemas.microsoft.com/office/drawing/2010/main" val="0"/>
              </a:ext>
            </a:extLst>
          </a:blip>
          <a:srcRect l="120" t="38404" r="-15" b="27872"/>
          <a:stretch/>
        </p:blipFill>
        <p:spPr>
          <a:xfrm>
            <a:off x="1033559" y="3905027"/>
            <a:ext cx="10149286" cy="2285114"/>
          </a:xfrm>
          <a:prstGeom prst="rect">
            <a:avLst/>
          </a:prstGeom>
        </p:spPr>
      </p:pic>
      <p:sp>
        <p:nvSpPr>
          <p:cNvPr id="2" name="TekstSylinder 1">
            <a:extLst>
              <a:ext uri="{FF2B5EF4-FFF2-40B4-BE49-F238E27FC236}">
                <a16:creationId xmlns:a16="http://schemas.microsoft.com/office/drawing/2014/main" id="{6B099931-2319-8F6A-AF27-9E75B71F815E}"/>
              </a:ext>
            </a:extLst>
          </p:cNvPr>
          <p:cNvSpPr txBox="1"/>
          <p:nvPr/>
        </p:nvSpPr>
        <p:spPr>
          <a:xfrm>
            <a:off x="11734800" y="6532165"/>
            <a:ext cx="458780" cy="215444"/>
          </a:xfrm>
          <a:prstGeom prst="rect">
            <a:avLst/>
          </a:prstGeom>
          <a:noFill/>
        </p:spPr>
        <p:txBody>
          <a:bodyPr wrap="none" rtlCol="0">
            <a:spAutoFit/>
          </a:bodyPr>
          <a:lstStyle/>
          <a:p>
            <a:r>
              <a:rPr lang="nb-NO" sz="800" dirty="0">
                <a:latin typeface="Raleway" pitchFamily="2" charset="0"/>
              </a:rPr>
              <a:t>28/31</a:t>
            </a:r>
            <a:endParaRPr lang="nb-NO" sz="1000" dirty="0">
              <a:latin typeface="Raleway" pitchFamily="2" charset="0"/>
            </a:endParaRPr>
          </a:p>
        </p:txBody>
      </p:sp>
      <p:pic>
        <p:nvPicPr>
          <p:cNvPr id="5" name="Bilde 4" descr="Et bilde som inneholder tekst, Font, Grafikk, grafisk design&#10;&#10;Automatisk generert beskrivelse">
            <a:extLst>
              <a:ext uri="{FF2B5EF4-FFF2-40B4-BE49-F238E27FC236}">
                <a16:creationId xmlns:a16="http://schemas.microsoft.com/office/drawing/2014/main" id="{6F109F83-B5BA-9910-C769-494C8C5EA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6" name="Undertittel 2">
            <a:extLst>
              <a:ext uri="{FF2B5EF4-FFF2-40B4-BE49-F238E27FC236}">
                <a16:creationId xmlns:a16="http://schemas.microsoft.com/office/drawing/2014/main" id="{A5311DC3-7D7F-3F1E-71D5-E2376331418E}"/>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925066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605EBAB-3456-487A-C814-331E1F9673C1}"/>
              </a:ext>
            </a:extLst>
          </p:cNvPr>
          <p:cNvSpPr txBox="1">
            <a:spLocks/>
          </p:cNvSpPr>
          <p:nvPr/>
        </p:nvSpPr>
        <p:spPr>
          <a:xfrm>
            <a:off x="1029699" y="999871"/>
            <a:ext cx="10153146" cy="3080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600" dirty="0">
                <a:latin typeface="Raleway" pitchFamily="2" charset="0"/>
              </a:rPr>
              <a:t>Auksjonen.no er en del av det nederlandske konsernet TBAuctions, Europas ledende B2B auksjonshus med fokus på brukte maskiner og industrielt utstyr. </a:t>
            </a:r>
          </a:p>
          <a:p>
            <a:pPr marL="0" indent="0" algn="just">
              <a:lnSpc>
                <a:spcPct val="100000"/>
              </a:lnSpc>
              <a:buNone/>
            </a:pPr>
            <a:r>
              <a:rPr lang="nb-NO" sz="1600" dirty="0">
                <a:latin typeface="Raleway" pitchFamily="2" charset="0"/>
              </a:rPr>
              <a:t>Konsernet som helhet selger 2,9 millioner objekter årlig, har 137 millioner nettstedbesøk per år og sysselsetter omtrent 1000 mennesker. </a:t>
            </a:r>
          </a:p>
          <a:p>
            <a:pPr marL="0" indent="0" algn="just">
              <a:lnSpc>
                <a:spcPct val="100000"/>
              </a:lnSpc>
              <a:buNone/>
            </a:pPr>
            <a:r>
              <a:rPr lang="nb-NO" sz="1600" dirty="0">
                <a:latin typeface="Raleway" pitchFamily="2" charset="0"/>
              </a:rPr>
              <a:t>Gruppen inkluderer selskapene </a:t>
            </a:r>
            <a:r>
              <a:rPr lang="nb-NO" sz="1600" dirty="0" err="1">
                <a:latin typeface="Raleway" pitchFamily="2" charset="0"/>
              </a:rPr>
              <a:t>Vavato</a:t>
            </a:r>
            <a:r>
              <a:rPr lang="nb-NO" sz="1600" dirty="0">
                <a:latin typeface="Raleway" pitchFamily="2" charset="0"/>
              </a:rPr>
              <a:t> (BE), Klaravik (SE/ DK/FI), </a:t>
            </a:r>
            <a:r>
              <a:rPr lang="nb-NO" sz="1600" dirty="0" err="1">
                <a:latin typeface="Raleway" pitchFamily="2" charset="0"/>
              </a:rPr>
              <a:t>Troostwijk</a:t>
            </a:r>
            <a:r>
              <a:rPr lang="nb-NO" sz="1600" dirty="0">
                <a:latin typeface="Raleway" pitchFamily="2" charset="0"/>
              </a:rPr>
              <a:t> (EU), Auksjonen (NO), PS </a:t>
            </a:r>
            <a:r>
              <a:rPr lang="nb-NO" sz="1600" dirty="0" err="1">
                <a:latin typeface="Raleway" pitchFamily="2" charset="0"/>
              </a:rPr>
              <a:t>Auction</a:t>
            </a:r>
            <a:r>
              <a:rPr lang="nb-NO" sz="1600" dirty="0">
                <a:latin typeface="Raleway" pitchFamily="2" charset="0"/>
              </a:rPr>
              <a:t> (SE), BMA (UK) og DBA (DK). Alle har </a:t>
            </a:r>
            <a:r>
              <a:rPr lang="nb-NO" sz="1600" dirty="0" err="1">
                <a:latin typeface="Raleway" pitchFamily="2" charset="0"/>
              </a:rPr>
              <a:t>sirkularitet</a:t>
            </a:r>
            <a:r>
              <a:rPr lang="nb-NO" sz="1600" dirty="0">
                <a:latin typeface="Raleway" pitchFamily="2" charset="0"/>
              </a:rPr>
              <a:t> som en sentral del av virksomheten og felles motto for hele gruppen er at "Alt har en verdi".</a:t>
            </a:r>
          </a:p>
        </p:txBody>
      </p:sp>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Alt har en verdi</a:t>
            </a:r>
            <a:endParaRPr lang="nb-NO" sz="2800" dirty="0">
              <a:solidFill>
                <a:srgbClr val="CF031C"/>
              </a:solidFill>
              <a:latin typeface="Roboto" panose="02000000000000000000" pitchFamily="2" charset="0"/>
              <a:ea typeface="Roboto" panose="02000000000000000000" pitchFamily="2" charset="0"/>
              <a:cs typeface="Roboto" panose="02000000000000000000" pitchFamily="2" charset="0"/>
            </a:endParaRP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a:extLst>
              <a:ext uri="{FF2B5EF4-FFF2-40B4-BE49-F238E27FC236}">
                <a16:creationId xmlns:a16="http://schemas.microsoft.com/office/drawing/2014/main" id="{32EE4123-C6AE-3638-FCBE-8FCE16296C79}"/>
              </a:ext>
            </a:extLst>
          </p:cNvPr>
          <p:cNvPicPr>
            <a:picLocks noChangeAspect="1"/>
          </p:cNvPicPr>
          <p:nvPr/>
        </p:nvPicPr>
        <p:blipFill rotWithShape="1">
          <a:blip r:embed="rId3"/>
          <a:srcRect l="2640" b="17920"/>
          <a:stretch/>
        </p:blipFill>
        <p:spPr>
          <a:xfrm>
            <a:off x="1645919" y="3851718"/>
            <a:ext cx="9074031" cy="2301846"/>
          </a:xfrm>
          <a:prstGeom prst="rect">
            <a:avLst/>
          </a:prstGeom>
        </p:spPr>
      </p:pic>
      <p:sp>
        <p:nvSpPr>
          <p:cNvPr id="4" name="TekstSylinder 3">
            <a:extLst>
              <a:ext uri="{FF2B5EF4-FFF2-40B4-BE49-F238E27FC236}">
                <a16:creationId xmlns:a16="http://schemas.microsoft.com/office/drawing/2014/main" id="{BF46451F-112D-EDA7-4820-BF813565D25F}"/>
              </a:ext>
            </a:extLst>
          </p:cNvPr>
          <p:cNvSpPr txBox="1"/>
          <p:nvPr/>
        </p:nvSpPr>
        <p:spPr>
          <a:xfrm>
            <a:off x="11734800" y="6532165"/>
            <a:ext cx="458780" cy="215444"/>
          </a:xfrm>
          <a:prstGeom prst="rect">
            <a:avLst/>
          </a:prstGeom>
          <a:noFill/>
        </p:spPr>
        <p:txBody>
          <a:bodyPr wrap="none" rtlCol="0">
            <a:spAutoFit/>
          </a:bodyPr>
          <a:lstStyle/>
          <a:p>
            <a:r>
              <a:rPr lang="nb-NO" sz="800" dirty="0">
                <a:latin typeface="Raleway" pitchFamily="2" charset="0"/>
              </a:rPr>
              <a:t>29/31</a:t>
            </a:r>
          </a:p>
        </p:txBody>
      </p:sp>
      <p:pic>
        <p:nvPicPr>
          <p:cNvPr id="6" name="Bilde 5" descr="Et bilde som inneholder tekst, Font, Grafikk, grafisk design&#10;&#10;Automatisk generert beskrivelse">
            <a:extLst>
              <a:ext uri="{FF2B5EF4-FFF2-40B4-BE49-F238E27FC236}">
                <a16:creationId xmlns:a16="http://schemas.microsoft.com/office/drawing/2014/main" id="{2C24369B-80CD-9E95-A49B-037DD2933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7" name="Undertittel 2">
            <a:extLst>
              <a:ext uri="{FF2B5EF4-FFF2-40B4-BE49-F238E27FC236}">
                <a16:creationId xmlns:a16="http://schemas.microsoft.com/office/drawing/2014/main" id="{06805BFD-57B9-764B-0058-C57E10DAC0EB}"/>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87679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ssholder for innhold 2">
            <a:extLst>
              <a:ext uri="{FF2B5EF4-FFF2-40B4-BE49-F238E27FC236}">
                <a16:creationId xmlns:a16="http://schemas.microsoft.com/office/drawing/2014/main" id="{9A6468C6-63C3-2765-1DEA-0C0DF8A57A9C}"/>
              </a:ext>
            </a:extLst>
          </p:cNvPr>
          <p:cNvSpPr>
            <a:spLocks noGrp="1"/>
          </p:cNvSpPr>
          <p:nvPr>
            <p:ph idx="1"/>
          </p:nvPr>
        </p:nvSpPr>
        <p:spPr>
          <a:xfrm>
            <a:off x="1050248" y="999872"/>
            <a:ext cx="4787756" cy="2690894"/>
          </a:xfrm>
        </p:spPr>
        <p:txBody>
          <a:bodyPr>
            <a:normAutofit/>
          </a:bodyPr>
          <a:lstStyle/>
          <a:p>
            <a:pPr marL="0" indent="0">
              <a:lnSpc>
                <a:spcPct val="100000"/>
              </a:lnSpc>
              <a:buNone/>
            </a:pPr>
            <a:r>
              <a:rPr lang="nb-NO" sz="1400" dirty="0">
                <a:latin typeface="Raleway" pitchFamily="2" charset="0"/>
              </a:rPr>
              <a:t>1987 ble </a:t>
            </a:r>
            <a:r>
              <a:rPr lang="nb-NO" sz="1400" dirty="0" err="1">
                <a:latin typeface="Raleway" pitchFamily="2" charset="0"/>
              </a:rPr>
              <a:t>Motorcompaniet</a:t>
            </a:r>
            <a:r>
              <a:rPr lang="nb-NO" sz="1400" dirty="0">
                <a:latin typeface="Raleway" pitchFamily="2" charset="0"/>
              </a:rPr>
              <a:t> AS etablert, og Auksjonen kom til liv. Den gang drev selskapet med tradisjonelt auksjonssalg. I april 2010 ble nettsiden Auksjonen.no lansert, og i januar 2012 ble Auksjonen.no AS etablert, og man gikk bort fra den tradisjonelle måten å drive auksjonssalg. Nettauksjoner var ukjent for mange, men har nå blitt velkjent for de fleste.</a:t>
            </a:r>
          </a:p>
          <a:p>
            <a:pPr marL="0" indent="0">
              <a:lnSpc>
                <a:spcPct val="100000"/>
              </a:lnSpc>
              <a:buNone/>
            </a:pPr>
            <a:r>
              <a:rPr lang="nb-NO" sz="1400" dirty="0">
                <a:latin typeface="Raleway" pitchFamily="2" charset="0"/>
              </a:rPr>
              <a:t>Vi har fokus på salg for næringslivet, privatpersoner, banker og finansieringsselskaper, samt avhending av konkursbo.</a:t>
            </a:r>
          </a:p>
        </p:txBody>
      </p:sp>
      <p:pic>
        <p:nvPicPr>
          <p:cNvPr id="3" name="Bilde 2">
            <a:extLst>
              <a:ext uri="{FF2B5EF4-FFF2-40B4-BE49-F238E27FC236}">
                <a16:creationId xmlns:a16="http://schemas.microsoft.com/office/drawing/2014/main" id="{4BD4267A-0B41-A85A-C4D7-B6DB41CE58A7}"/>
              </a:ext>
            </a:extLst>
          </p:cNvPr>
          <p:cNvPicPr>
            <a:picLocks noChangeAspect="1"/>
          </p:cNvPicPr>
          <p:nvPr/>
        </p:nvPicPr>
        <p:blipFill rotWithShape="1">
          <a:blip r:embed="rId3">
            <a:extLst>
              <a:ext uri="{28A0092B-C50C-407E-A947-70E740481C1C}">
                <a14:useLocalDpi xmlns:a14="http://schemas.microsoft.com/office/drawing/2010/main" val="0"/>
              </a:ext>
            </a:extLst>
          </a:blip>
          <a:srcRect l="17303" r="17303" b="-1774"/>
          <a:stretch/>
        </p:blipFill>
        <p:spPr>
          <a:xfrm>
            <a:off x="8659972" y="3690766"/>
            <a:ext cx="2522873" cy="2622185"/>
          </a:xfrm>
          <a:prstGeom prst="rect">
            <a:avLst/>
          </a:prstGeom>
        </p:spPr>
      </p:pic>
      <p:pic>
        <p:nvPicPr>
          <p:cNvPr id="26" name="Bilde 25">
            <a:extLst>
              <a:ext uri="{FF2B5EF4-FFF2-40B4-BE49-F238E27FC236}">
                <a16:creationId xmlns:a16="http://schemas.microsoft.com/office/drawing/2014/main" id="{235A63EA-5F1E-FB25-2BCA-6CC0CFFBBCB4}"/>
              </a:ext>
            </a:extLst>
          </p:cNvPr>
          <p:cNvPicPr>
            <a:picLocks noChangeAspect="1"/>
          </p:cNvPicPr>
          <p:nvPr/>
        </p:nvPicPr>
        <p:blipFill rotWithShape="1">
          <a:blip r:embed="rId4">
            <a:extLst>
              <a:ext uri="{28A0092B-C50C-407E-A947-70E740481C1C}">
                <a14:useLocalDpi xmlns:a14="http://schemas.microsoft.com/office/drawing/2010/main" val="0"/>
              </a:ext>
            </a:extLst>
          </a:blip>
          <a:srcRect l="17307" r="17307" b="-1775"/>
          <a:stretch/>
        </p:blipFill>
        <p:spPr>
          <a:xfrm>
            <a:off x="6116547" y="3690766"/>
            <a:ext cx="2522873" cy="2622185"/>
          </a:xfrm>
          <a:prstGeom prst="rect">
            <a:avLst/>
          </a:prstGeom>
        </p:spPr>
      </p:pic>
      <p:pic>
        <p:nvPicPr>
          <p:cNvPr id="4" name="Bilde 3">
            <a:extLst>
              <a:ext uri="{FF2B5EF4-FFF2-40B4-BE49-F238E27FC236}">
                <a16:creationId xmlns:a16="http://schemas.microsoft.com/office/drawing/2014/main" id="{7F31A2A7-C0B5-E58C-1F01-A661BEEE1DAD}"/>
              </a:ext>
            </a:extLst>
          </p:cNvPr>
          <p:cNvPicPr>
            <a:picLocks noChangeAspect="1"/>
          </p:cNvPicPr>
          <p:nvPr/>
        </p:nvPicPr>
        <p:blipFill rotWithShape="1">
          <a:blip r:embed="rId5">
            <a:extLst>
              <a:ext uri="{28A0092B-C50C-407E-A947-70E740481C1C}">
                <a14:useLocalDpi xmlns:a14="http://schemas.microsoft.com/office/drawing/2010/main" val="0"/>
              </a:ext>
            </a:extLst>
          </a:blip>
          <a:srcRect l="37489" r="8897" b="-1774"/>
          <a:stretch/>
        </p:blipFill>
        <p:spPr>
          <a:xfrm>
            <a:off x="3573124" y="3690766"/>
            <a:ext cx="2522874" cy="2622185"/>
          </a:xfrm>
          <a:prstGeom prst="rect">
            <a:avLst/>
          </a:prstGeom>
        </p:spPr>
      </p:pic>
      <p:pic>
        <p:nvPicPr>
          <p:cNvPr id="5" name="Bilde 4">
            <a:extLst>
              <a:ext uri="{FF2B5EF4-FFF2-40B4-BE49-F238E27FC236}">
                <a16:creationId xmlns:a16="http://schemas.microsoft.com/office/drawing/2014/main" id="{95680F1E-7502-66B0-0930-9BDB9C1C70F6}"/>
              </a:ext>
            </a:extLst>
          </p:cNvPr>
          <p:cNvPicPr>
            <a:picLocks noChangeAspect="1"/>
          </p:cNvPicPr>
          <p:nvPr/>
        </p:nvPicPr>
        <p:blipFill rotWithShape="1">
          <a:blip r:embed="rId6">
            <a:extLst>
              <a:ext uri="{28A0092B-C50C-407E-A947-70E740481C1C}">
                <a14:useLocalDpi xmlns:a14="http://schemas.microsoft.com/office/drawing/2010/main" val="0"/>
              </a:ext>
            </a:extLst>
          </a:blip>
          <a:srcRect l="24719" t="9268" r="15901" b="-1656"/>
          <a:stretch/>
        </p:blipFill>
        <p:spPr>
          <a:xfrm>
            <a:off x="1029699" y="3690766"/>
            <a:ext cx="2522875" cy="2622185"/>
          </a:xfrm>
          <a:prstGeom prst="rect">
            <a:avLst/>
          </a:prstGeom>
        </p:spPr>
      </p:pic>
      <p:sp>
        <p:nvSpPr>
          <p:cNvPr id="7" name="Tittel 1">
            <a:extLst>
              <a:ext uri="{FF2B5EF4-FFF2-40B4-BE49-F238E27FC236}">
                <a16:creationId xmlns:a16="http://schemas.microsoft.com/office/drawing/2014/main" id="{6267ED69-6023-2B6B-304E-1ECEBD0A7A6D}"/>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Vår historie</a:t>
            </a:r>
          </a:p>
        </p:txBody>
      </p:sp>
      <p:sp>
        <p:nvSpPr>
          <p:cNvPr id="13" name="Plassholder for innhold 2">
            <a:extLst>
              <a:ext uri="{FF2B5EF4-FFF2-40B4-BE49-F238E27FC236}">
                <a16:creationId xmlns:a16="http://schemas.microsoft.com/office/drawing/2014/main" id="{72236352-9626-CDF8-C462-BA345BD053DA}"/>
              </a:ext>
            </a:extLst>
          </p:cNvPr>
          <p:cNvSpPr txBox="1">
            <a:spLocks/>
          </p:cNvSpPr>
          <p:nvPr/>
        </p:nvSpPr>
        <p:spPr>
          <a:xfrm>
            <a:off x="6353996" y="999870"/>
            <a:ext cx="4787756" cy="2690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400" dirty="0">
                <a:latin typeface="Raleway" pitchFamily="2" charset="0"/>
              </a:rPr>
              <a:t>Med over 30 års erfaring i auksjonsbransjen har vi lært at det er meget viktig å ha kunnskap om det vi selger. Derfor legger vi vekt på medarbeidere som har fagkunnskap innen de forskjellige områdene som bil, bygg/anleggsmaskiner, tunge kjøretøy m.m. Vi ønsker utelukkende å ha gode auksjoner på nettsiden vår, derfor har våre </a:t>
            </a:r>
            <a:r>
              <a:rPr lang="nb-NO" sz="1400" dirty="0" err="1">
                <a:latin typeface="Raleway" pitchFamily="2" charset="0"/>
              </a:rPr>
              <a:t>auksjonsmeglere</a:t>
            </a:r>
            <a:r>
              <a:rPr lang="nb-NO" sz="1400" dirty="0">
                <a:latin typeface="Raleway" pitchFamily="2" charset="0"/>
              </a:rPr>
              <a:t> også fokus på kvalitetssikring av auksjonene. </a:t>
            </a:r>
          </a:p>
        </p:txBody>
      </p:sp>
      <p:sp>
        <p:nvSpPr>
          <p:cNvPr id="14" name="Rektangel 13">
            <a:extLst>
              <a:ext uri="{FF2B5EF4-FFF2-40B4-BE49-F238E27FC236}">
                <a16:creationId xmlns:a16="http://schemas.microsoft.com/office/drawing/2014/main" id="{ACD1BAD7-A3EF-30FD-FEBC-534DBE94B362}"/>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Rektangel 14">
            <a:extLst>
              <a:ext uri="{FF2B5EF4-FFF2-40B4-BE49-F238E27FC236}">
                <a16:creationId xmlns:a16="http://schemas.microsoft.com/office/drawing/2014/main" id="{7FF7DA5D-CCD3-9C33-C1B8-4F61D1496E56}"/>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56B4D600-C837-90D6-121B-FC8DC6ACE9B5}"/>
              </a:ext>
            </a:extLst>
          </p:cNvPr>
          <p:cNvSpPr txBox="1"/>
          <p:nvPr/>
        </p:nvSpPr>
        <p:spPr>
          <a:xfrm>
            <a:off x="11734800" y="6532165"/>
            <a:ext cx="399468" cy="215444"/>
          </a:xfrm>
          <a:prstGeom prst="rect">
            <a:avLst/>
          </a:prstGeom>
          <a:noFill/>
        </p:spPr>
        <p:txBody>
          <a:bodyPr wrap="none" rtlCol="0">
            <a:spAutoFit/>
          </a:bodyPr>
          <a:lstStyle/>
          <a:p>
            <a:r>
              <a:rPr lang="nb-NO" sz="800" dirty="0">
                <a:latin typeface="Raleway" pitchFamily="2" charset="0"/>
              </a:rPr>
              <a:t>3/31</a:t>
            </a:r>
            <a:endParaRPr lang="nb-NO" sz="1000" dirty="0">
              <a:latin typeface="Raleway" pitchFamily="2" charset="0"/>
            </a:endParaRPr>
          </a:p>
        </p:txBody>
      </p:sp>
      <p:pic>
        <p:nvPicPr>
          <p:cNvPr id="8" name="Bilde 7" descr="Et bilde som inneholder tekst, Font, Grafikk, grafisk design&#10;&#10;Automatisk generert beskrivelse">
            <a:extLst>
              <a:ext uri="{FF2B5EF4-FFF2-40B4-BE49-F238E27FC236}">
                <a16:creationId xmlns:a16="http://schemas.microsoft.com/office/drawing/2014/main" id="{88EE6CED-71D9-0BE1-6D95-121FA8A26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9" name="Undertittel 2">
            <a:extLst>
              <a:ext uri="{FF2B5EF4-FFF2-40B4-BE49-F238E27FC236}">
                <a16:creationId xmlns:a16="http://schemas.microsoft.com/office/drawing/2014/main" id="{F56725C9-BDFD-93E1-9ECC-30BB5B422D61}"/>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75056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900554" y="4645879"/>
            <a:ext cx="11279253" cy="1819850"/>
          </a:xfrm>
        </p:spPr>
        <p:txBody>
          <a:bodyPr>
            <a:normAutofit/>
          </a:bodyPr>
          <a:lstStyle/>
          <a:p>
            <a:pPr marL="457200" indent="-457200">
              <a:lnSpc>
                <a:spcPct val="100000"/>
              </a:lnSpc>
              <a:buFont typeface="+mj-lt"/>
              <a:buAutoNum type="arabicPeriod"/>
            </a:pPr>
            <a:r>
              <a:rPr lang="nb-NO" sz="2000" dirty="0">
                <a:latin typeface="Raleway" pitchFamily="2" charset="0"/>
              </a:rPr>
              <a:t>Fortsette å jobbe mot vårt langsiktige mål om å ha en bilpark som er 90 % EL innen 2026. </a:t>
            </a:r>
          </a:p>
          <a:p>
            <a:pPr marL="457200" indent="-457200">
              <a:lnSpc>
                <a:spcPct val="100000"/>
              </a:lnSpc>
              <a:buFont typeface="+mj-lt"/>
              <a:buAutoNum type="arabicPeriod"/>
            </a:pPr>
            <a:r>
              <a:rPr lang="nb-NO" sz="2000" dirty="0">
                <a:latin typeface="Raleway" pitchFamily="2" charset="0"/>
              </a:rPr>
              <a:t>Øke antall unike selgere og kjøpere gjennom vår plattform. </a:t>
            </a:r>
          </a:p>
          <a:p>
            <a:pPr marL="457200" indent="-457200">
              <a:lnSpc>
                <a:spcPct val="100000"/>
              </a:lnSpc>
              <a:buFont typeface="+mj-lt"/>
              <a:buAutoNum type="arabicPeriod"/>
            </a:pPr>
            <a:r>
              <a:rPr lang="nb-NO" sz="2000" dirty="0">
                <a:latin typeface="Raleway" pitchFamily="2" charset="0"/>
              </a:rPr>
              <a:t>Øke andel kvinner i bedriften slik at vi når målet om 40 % innen 2026</a:t>
            </a:r>
          </a:p>
        </p:txBody>
      </p:sp>
      <p:sp>
        <p:nvSpPr>
          <p:cNvPr id="2" name="Tittel 1">
            <a:extLst>
              <a:ext uri="{FF2B5EF4-FFF2-40B4-BE49-F238E27FC236}">
                <a16:creationId xmlns:a16="http://schemas.microsoft.com/office/drawing/2014/main" id="{511D60B7-3DF7-73CC-E058-28FDD62A8634}"/>
              </a:ext>
            </a:extLst>
          </p:cNvPr>
          <p:cNvSpPr>
            <a:spLocks noGrp="1"/>
          </p:cNvSpPr>
          <p:nvPr>
            <p:ph type="title"/>
          </p:nvPr>
        </p:nvSpPr>
        <p:spPr>
          <a:xfrm>
            <a:off x="1374363" y="413226"/>
            <a:ext cx="7443066"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Mål for de neste årene</a:t>
            </a:r>
            <a:endParaRPr lang="nb-NO" sz="2800" dirty="0">
              <a:solidFill>
                <a:srgbClr val="CF031C"/>
              </a:solidFill>
              <a:latin typeface="Roboto" panose="02000000000000000000" pitchFamily="2" charset="0"/>
              <a:ea typeface="Roboto" panose="02000000000000000000" pitchFamily="2" charset="0"/>
              <a:cs typeface="Roboto" panose="02000000000000000000" pitchFamily="2" charset="0"/>
            </a:endParaRPr>
          </a:p>
        </p:txBody>
      </p:sp>
      <p:sp>
        <p:nvSpPr>
          <p:cNvPr id="3" name="Rektangel 2">
            <a:extLst>
              <a:ext uri="{FF2B5EF4-FFF2-40B4-BE49-F238E27FC236}">
                <a16:creationId xmlns:a16="http://schemas.microsoft.com/office/drawing/2014/main" id="{ABAF15A6-DB7F-A4D1-9907-87F7814C7663}"/>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skjermbilde, Grafikk, symbol, design&#10;&#10;Automatisk generert beskrivelse">
            <a:extLst>
              <a:ext uri="{FF2B5EF4-FFF2-40B4-BE49-F238E27FC236}">
                <a16:creationId xmlns:a16="http://schemas.microsoft.com/office/drawing/2014/main" id="{2D402199-EAF1-32E8-79E9-CFEC3645B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539" y="1951660"/>
            <a:ext cx="2064054" cy="2064054"/>
          </a:xfrm>
          <a:prstGeom prst="rect">
            <a:avLst/>
          </a:prstGeom>
        </p:spPr>
      </p:pic>
      <p:pic>
        <p:nvPicPr>
          <p:cNvPr id="14" name="Bilde 13" descr="Et bilde som inneholder Grafikk, Font, grafisk design, logo&#10;&#10;Automatisk generert beskrivelse">
            <a:extLst>
              <a:ext uri="{FF2B5EF4-FFF2-40B4-BE49-F238E27FC236}">
                <a16:creationId xmlns:a16="http://schemas.microsoft.com/office/drawing/2014/main" id="{BA7297C7-CCDD-95E2-06CA-3ADBDE4709B4}"/>
              </a:ext>
            </a:extLst>
          </p:cNvPr>
          <p:cNvPicPr>
            <a:picLocks noChangeAspect="1"/>
          </p:cNvPicPr>
          <p:nvPr/>
        </p:nvPicPr>
        <p:blipFill rotWithShape="1">
          <a:blip r:embed="rId4">
            <a:extLst>
              <a:ext uri="{28A0092B-C50C-407E-A947-70E740481C1C}">
                <a14:useLocalDpi xmlns:a14="http://schemas.microsoft.com/office/drawing/2010/main" val="0"/>
              </a:ext>
            </a:extLst>
          </a:blip>
          <a:srcRect r="44676"/>
          <a:stretch/>
        </p:blipFill>
        <p:spPr>
          <a:xfrm>
            <a:off x="7962859" y="1431669"/>
            <a:ext cx="3001189" cy="3051448"/>
          </a:xfrm>
          <a:prstGeom prst="rect">
            <a:avLst/>
          </a:prstGeom>
        </p:spPr>
      </p:pic>
      <p:pic>
        <p:nvPicPr>
          <p:cNvPr id="17" name="Bilde 16" descr="Et bilde som inneholder Grafikk, Font, grafisk design, logo&#10;&#10;Automatisk generert beskrivelse">
            <a:extLst>
              <a:ext uri="{FF2B5EF4-FFF2-40B4-BE49-F238E27FC236}">
                <a16:creationId xmlns:a16="http://schemas.microsoft.com/office/drawing/2014/main" id="{2DFEC2F6-4CA0-D932-F8E8-88F51FF8455A}"/>
              </a:ext>
            </a:extLst>
          </p:cNvPr>
          <p:cNvPicPr>
            <a:picLocks noChangeAspect="1"/>
          </p:cNvPicPr>
          <p:nvPr/>
        </p:nvPicPr>
        <p:blipFill rotWithShape="1">
          <a:blip r:embed="rId4">
            <a:extLst>
              <a:ext uri="{28A0092B-C50C-407E-A947-70E740481C1C}">
                <a14:useLocalDpi xmlns:a14="http://schemas.microsoft.com/office/drawing/2010/main" val="0"/>
              </a:ext>
            </a:extLst>
          </a:blip>
          <a:srcRect l="57098" t="23628" r="-436"/>
          <a:stretch/>
        </p:blipFill>
        <p:spPr>
          <a:xfrm>
            <a:off x="859780" y="1951660"/>
            <a:ext cx="2877991" cy="2852887"/>
          </a:xfrm>
          <a:prstGeom prst="rect">
            <a:avLst/>
          </a:prstGeom>
        </p:spPr>
      </p:pic>
      <p:pic>
        <p:nvPicPr>
          <p:cNvPr id="20" name="Bilde 19" descr="Et bilde som inneholder Grafikk, Font, grafisk design, logo&#10;&#10;Automatisk generert beskrivelse">
            <a:extLst>
              <a:ext uri="{FF2B5EF4-FFF2-40B4-BE49-F238E27FC236}">
                <a16:creationId xmlns:a16="http://schemas.microsoft.com/office/drawing/2014/main" id="{696E01F3-1B84-0A84-4A0E-2F34E32DB495}"/>
              </a:ext>
            </a:extLst>
          </p:cNvPr>
          <p:cNvPicPr>
            <a:picLocks noChangeAspect="1"/>
          </p:cNvPicPr>
          <p:nvPr/>
        </p:nvPicPr>
        <p:blipFill rotWithShape="1">
          <a:blip r:embed="rId5">
            <a:extLst>
              <a:ext uri="{28A0092B-C50C-407E-A947-70E740481C1C}">
                <a14:useLocalDpi xmlns:a14="http://schemas.microsoft.com/office/drawing/2010/main" val="0"/>
              </a:ext>
            </a:extLst>
          </a:blip>
          <a:srcRect l="34118" t="83660" r="36680" b="9559"/>
          <a:stretch/>
        </p:blipFill>
        <p:spPr>
          <a:xfrm>
            <a:off x="5362013" y="1638547"/>
            <a:ext cx="1671834" cy="218362"/>
          </a:xfrm>
          <a:prstGeom prst="rect">
            <a:avLst/>
          </a:prstGeom>
        </p:spPr>
      </p:pic>
      <p:sp>
        <p:nvSpPr>
          <p:cNvPr id="4" name="TekstSylinder 3">
            <a:extLst>
              <a:ext uri="{FF2B5EF4-FFF2-40B4-BE49-F238E27FC236}">
                <a16:creationId xmlns:a16="http://schemas.microsoft.com/office/drawing/2014/main" id="{50ABF470-F424-C933-F893-BC14D458899F}"/>
              </a:ext>
            </a:extLst>
          </p:cNvPr>
          <p:cNvSpPr txBox="1"/>
          <p:nvPr/>
        </p:nvSpPr>
        <p:spPr>
          <a:xfrm>
            <a:off x="11734800" y="6532165"/>
            <a:ext cx="461986" cy="215444"/>
          </a:xfrm>
          <a:prstGeom prst="rect">
            <a:avLst/>
          </a:prstGeom>
          <a:noFill/>
        </p:spPr>
        <p:txBody>
          <a:bodyPr wrap="none" rtlCol="0">
            <a:spAutoFit/>
          </a:bodyPr>
          <a:lstStyle/>
          <a:p>
            <a:r>
              <a:rPr lang="nb-NO" sz="800" dirty="0">
                <a:latin typeface="Raleway" pitchFamily="2" charset="0"/>
              </a:rPr>
              <a:t>30/31</a:t>
            </a:r>
            <a:endParaRPr lang="nb-NO" sz="1000" dirty="0">
              <a:latin typeface="Raleway" pitchFamily="2" charset="0"/>
            </a:endParaRPr>
          </a:p>
        </p:txBody>
      </p:sp>
      <p:pic>
        <p:nvPicPr>
          <p:cNvPr id="6" name="Bilde 5" descr="Et bilde som inneholder tekst, Font, Grafikk, grafisk design&#10;&#10;Automatisk generert beskrivelse">
            <a:extLst>
              <a:ext uri="{FF2B5EF4-FFF2-40B4-BE49-F238E27FC236}">
                <a16:creationId xmlns:a16="http://schemas.microsoft.com/office/drawing/2014/main" id="{1A99A746-43E0-5A40-B08E-C6F5FCED4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7" name="Undertittel 2">
            <a:extLst>
              <a:ext uri="{FF2B5EF4-FFF2-40B4-BE49-F238E27FC236}">
                <a16:creationId xmlns:a16="http://schemas.microsoft.com/office/drawing/2014/main" id="{C21F8B53-35CE-E77E-6CE7-90A63007EB35}"/>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044882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E36EA06C-1867-32AC-3431-7CAB33B53B10}"/>
              </a:ext>
            </a:extLst>
          </p:cNvPr>
          <p:cNvPicPr>
            <a:picLocks noChangeAspect="1"/>
          </p:cNvPicPr>
          <p:nvPr/>
        </p:nvPicPr>
        <p:blipFill>
          <a:blip r:embed="rId3">
            <a:extLst>
              <a:ext uri="{28A0092B-C50C-407E-A947-70E740481C1C}">
                <a14:useLocalDpi xmlns:a14="http://schemas.microsoft.com/office/drawing/2010/main" val="0"/>
              </a:ext>
            </a:extLst>
          </a:blip>
          <a:srcRect t="7824" b="7824"/>
          <a:stretch/>
        </p:blipFill>
        <p:spPr>
          <a:xfrm>
            <a:off x="20" y="2"/>
            <a:ext cx="12191980" cy="6857998"/>
          </a:xfrm>
          <a:prstGeom prst="rect">
            <a:avLst/>
          </a:prstGeom>
        </p:spPr>
      </p:pic>
      <p:sp>
        <p:nvSpPr>
          <p:cNvPr id="4" name="Tittel 1">
            <a:extLst>
              <a:ext uri="{FF2B5EF4-FFF2-40B4-BE49-F238E27FC236}">
                <a16:creationId xmlns:a16="http://schemas.microsoft.com/office/drawing/2014/main" id="{42699FB3-D3ED-6F6C-7149-208AAB2A63EC}"/>
              </a:ext>
            </a:extLst>
          </p:cNvPr>
          <p:cNvSpPr txBox="1">
            <a:spLocks/>
          </p:cNvSpPr>
          <p:nvPr/>
        </p:nvSpPr>
        <p:spPr>
          <a:xfrm>
            <a:off x="838200" y="1122362"/>
            <a:ext cx="105156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dirty="0">
              <a:solidFill>
                <a:srgbClr val="FFFFFF"/>
              </a:solidFill>
            </a:endParaRPr>
          </a:p>
        </p:txBody>
      </p:sp>
      <p:sp>
        <p:nvSpPr>
          <p:cNvPr id="13" name="Rektangel 12">
            <a:extLst>
              <a:ext uri="{FF2B5EF4-FFF2-40B4-BE49-F238E27FC236}">
                <a16:creationId xmlns:a16="http://schemas.microsoft.com/office/drawing/2014/main" id="{63ABA261-798E-899C-93B6-AD63ABC1C226}"/>
              </a:ext>
            </a:extLst>
          </p:cNvPr>
          <p:cNvSpPr/>
          <p:nvPr/>
        </p:nvSpPr>
        <p:spPr>
          <a:xfrm>
            <a:off x="0" y="6780905"/>
            <a:ext cx="12192000"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Undertittel 2">
            <a:extLst>
              <a:ext uri="{FF2B5EF4-FFF2-40B4-BE49-F238E27FC236}">
                <a16:creationId xmlns:a16="http://schemas.microsoft.com/office/drawing/2014/main" id="{8A135C96-2CC7-C76A-B20F-371522A4A247}"/>
              </a:ext>
            </a:extLst>
          </p:cNvPr>
          <p:cNvSpPr txBox="1">
            <a:spLocks/>
          </p:cNvSpPr>
          <p:nvPr/>
        </p:nvSpPr>
        <p:spPr>
          <a:xfrm>
            <a:off x="4084763" y="6143358"/>
            <a:ext cx="4022471" cy="266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dirty="0">
                <a:solidFill>
                  <a:schemeClr val="bg1"/>
                </a:solidFill>
                <a:latin typeface="Raleway" pitchFamily="2" charset="0"/>
              </a:rPr>
              <a:t>RAPPORT BÆREKRAFTSPUNKTER 2023    </a:t>
            </a:r>
          </a:p>
        </p:txBody>
      </p:sp>
      <p:pic>
        <p:nvPicPr>
          <p:cNvPr id="7" name="Bilde 6" descr="Et bilde som inneholder tekst, Font, Grafikk, grafisk design&#10;&#10;Automatisk generert beskrivelse">
            <a:extLst>
              <a:ext uri="{FF2B5EF4-FFF2-40B4-BE49-F238E27FC236}">
                <a16:creationId xmlns:a16="http://schemas.microsoft.com/office/drawing/2014/main" id="{54AA44DC-EA58-9C6E-3615-9905CD78B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641" y="1603355"/>
            <a:ext cx="6394717" cy="969266"/>
          </a:xfrm>
          <a:prstGeom prst="rect">
            <a:avLst/>
          </a:prstGeom>
        </p:spPr>
      </p:pic>
    </p:spTree>
    <p:extLst>
      <p:ext uri="{BB962C8B-B14F-4D97-AF65-F5344CB8AC3E}">
        <p14:creationId xmlns:p14="http://schemas.microsoft.com/office/powerpoint/2010/main" val="127235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e 25">
            <a:extLst>
              <a:ext uri="{FF2B5EF4-FFF2-40B4-BE49-F238E27FC236}">
                <a16:creationId xmlns:a16="http://schemas.microsoft.com/office/drawing/2014/main" id="{235A63EA-5F1E-FB25-2BCA-6CC0CFFBBCB4}"/>
              </a:ext>
            </a:extLst>
          </p:cNvPr>
          <p:cNvPicPr>
            <a:picLocks noChangeAspect="1"/>
          </p:cNvPicPr>
          <p:nvPr/>
        </p:nvPicPr>
        <p:blipFill rotWithShape="1">
          <a:blip r:embed="rId3">
            <a:extLst>
              <a:ext uri="{28A0092B-C50C-407E-A947-70E740481C1C}">
                <a14:useLocalDpi xmlns:a14="http://schemas.microsoft.com/office/drawing/2010/main" val="0"/>
              </a:ext>
            </a:extLst>
          </a:blip>
          <a:srcRect l="16833" t="12538" b="12538"/>
          <a:stretch/>
        </p:blipFill>
        <p:spPr>
          <a:xfrm>
            <a:off x="534256" y="0"/>
            <a:ext cx="4625546" cy="6256962"/>
          </a:xfrm>
          <a:prstGeom prst="rect">
            <a:avLst/>
          </a:prstGeom>
        </p:spPr>
      </p:pic>
      <p:sp>
        <p:nvSpPr>
          <p:cNvPr id="38" name="Rektangel 37">
            <a:extLst>
              <a:ext uri="{FF2B5EF4-FFF2-40B4-BE49-F238E27FC236}">
                <a16:creationId xmlns:a16="http://schemas.microsoft.com/office/drawing/2014/main" id="{0F995912-476C-7857-7889-A0F1F254A3C0}"/>
              </a:ext>
            </a:extLst>
          </p:cNvPr>
          <p:cNvSpPr/>
          <p:nvPr/>
        </p:nvSpPr>
        <p:spPr>
          <a:xfrm>
            <a:off x="534256" y="6179867"/>
            <a:ext cx="46255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innhold 2">
            <a:extLst>
              <a:ext uri="{FF2B5EF4-FFF2-40B4-BE49-F238E27FC236}">
                <a16:creationId xmlns:a16="http://schemas.microsoft.com/office/drawing/2014/main" id="{CBB017A0-60F2-0834-0AD1-69233B584AB1}"/>
              </a:ext>
            </a:extLst>
          </p:cNvPr>
          <p:cNvSpPr txBox="1">
            <a:spLocks/>
          </p:cNvSpPr>
          <p:nvPr/>
        </p:nvSpPr>
        <p:spPr>
          <a:xfrm>
            <a:off x="5597039" y="1404853"/>
            <a:ext cx="5827825" cy="5342756"/>
          </a:xfrm>
          <a:prstGeom prst="rect">
            <a:avLst/>
          </a:prstGeom>
        </p:spPr>
        <p:txBody>
          <a:bodyPr vert="horz" lIns="91440" tIns="45720" rIns="91440" bIns="45720" numCol="2" spcCol="54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200" b="1" dirty="0">
                <a:latin typeface="Raleway" pitchFamily="2" charset="0"/>
              </a:rPr>
              <a:t>I mer enn 12 år </a:t>
            </a:r>
            <a:r>
              <a:rPr lang="nb-NO" sz="1200" dirty="0">
                <a:latin typeface="Raleway" pitchFamily="2" charset="0"/>
              </a:rPr>
              <a:t>har vi jobbet målrettet for å gjøre auksjon til den foretrukne måten å selge brukt utstyr på. Vi har utfordret den historiske oppfatningen av auksjoner i Norge som tidligere har hatt et litt dårlig rykte. Selv om vi har oppnådd mye, gjenstår det fortsatt mye arbeid.</a:t>
            </a:r>
          </a:p>
          <a:p>
            <a:pPr marL="0" indent="0">
              <a:lnSpc>
                <a:spcPct val="100000"/>
              </a:lnSpc>
              <a:buFont typeface="Arial" panose="020B0604020202020204" pitchFamily="34" charset="0"/>
              <a:buNone/>
            </a:pPr>
            <a:r>
              <a:rPr lang="nb-NO" sz="1200" dirty="0">
                <a:latin typeface="Raleway" pitchFamily="2" charset="0"/>
              </a:rPr>
              <a:t>De siste årene har fokuset på gjenbruk og det bærekraftige ved å selge og kjøpe brukte ting økt kraftig. Gjennom vår innsats har vi skapt en arbeidsplass som ikke bare gir merverdi til de som selger på vår nettside, men som også sørger for at ubrukt utstyr blir tatt i bruk igjen. For oss har alt en verdi, og vi er stolte av vårt bidrag til en mer bærekraftig fremtid gjennom sirkulær økonomi. </a:t>
            </a:r>
          </a:p>
          <a:p>
            <a:pPr marL="0" indent="0">
              <a:lnSpc>
                <a:spcPct val="100000"/>
              </a:lnSpc>
              <a:buFont typeface="Arial" panose="020B0604020202020204" pitchFamily="34" charset="0"/>
              <a:buNone/>
            </a:pPr>
            <a:endParaRPr lang="nb-NO" sz="1200" dirty="0">
              <a:latin typeface="Raleway" pitchFamily="2" charset="0"/>
            </a:endParaRPr>
          </a:p>
          <a:p>
            <a:pPr marL="0" indent="0">
              <a:lnSpc>
                <a:spcPct val="100000"/>
              </a:lnSpc>
              <a:buFont typeface="Arial" panose="020B0604020202020204" pitchFamily="34" charset="0"/>
              <a:buNone/>
            </a:pPr>
            <a:endParaRPr lang="nb-NO" sz="1200" dirty="0">
              <a:latin typeface="Raleway" pitchFamily="2" charset="0"/>
            </a:endParaRPr>
          </a:p>
          <a:p>
            <a:pPr marL="0" indent="0">
              <a:lnSpc>
                <a:spcPct val="100000"/>
              </a:lnSpc>
              <a:buFont typeface="Arial" panose="020B0604020202020204" pitchFamily="34" charset="0"/>
              <a:buNone/>
            </a:pPr>
            <a:endParaRPr lang="nb-NO" sz="1200" dirty="0">
              <a:latin typeface="Raleway" pitchFamily="2" charset="0"/>
            </a:endParaRPr>
          </a:p>
          <a:p>
            <a:pPr marL="0" indent="0">
              <a:lnSpc>
                <a:spcPct val="100000"/>
              </a:lnSpc>
              <a:buFont typeface="Arial" panose="020B0604020202020204" pitchFamily="34" charset="0"/>
              <a:buNone/>
            </a:pPr>
            <a:br>
              <a:rPr lang="nb-NO" sz="1200" dirty="0">
                <a:latin typeface="Raleway" pitchFamily="2" charset="0"/>
              </a:rPr>
            </a:br>
            <a:r>
              <a:rPr lang="nb-NO" sz="1200" b="1" dirty="0">
                <a:latin typeface="Raleway" pitchFamily="2" charset="0"/>
              </a:rPr>
              <a:t>I 2023 ble det solgt 36 053 objekter gjennom vår plattform.  En økning på 23 % fra 2022. Dette er vi selvsagt veldig stolte av. </a:t>
            </a:r>
          </a:p>
          <a:p>
            <a:pPr marL="0" indent="0">
              <a:lnSpc>
                <a:spcPct val="100000"/>
              </a:lnSpc>
              <a:buFont typeface="Arial" panose="020B0604020202020204" pitchFamily="34" charset="0"/>
              <a:buNone/>
            </a:pPr>
            <a:r>
              <a:rPr lang="nb-NO" sz="1200" dirty="0">
                <a:latin typeface="Raleway" pitchFamily="2" charset="0"/>
              </a:rPr>
              <a:t>I fremtiden vil vi fortsette å arbeide for å forbedre auksjonsopplevelsen og overvinne gamle fordommer. Vi er dedikert til å være ledende innen nettbaserte auksjoner, og vi ser frem til å fortsette å vokse og utvikle oss sammen med våre ansatte og kunder, og på den måten bidra til den sirkulære økonomien og med det økt bærekraft.</a:t>
            </a:r>
            <a:endParaRPr lang="nb-NO" sz="1400" dirty="0">
              <a:latin typeface="Raleway" pitchFamily="2" charset="0"/>
            </a:endParaRPr>
          </a:p>
        </p:txBody>
      </p:sp>
      <p:sp>
        <p:nvSpPr>
          <p:cNvPr id="11" name="Tittel 1">
            <a:extLst>
              <a:ext uri="{FF2B5EF4-FFF2-40B4-BE49-F238E27FC236}">
                <a16:creationId xmlns:a16="http://schemas.microsoft.com/office/drawing/2014/main" id="{FB5DA582-2751-463B-C0D7-2717CF222DDB}"/>
              </a:ext>
            </a:extLst>
          </p:cNvPr>
          <p:cNvSpPr txBox="1">
            <a:spLocks/>
          </p:cNvSpPr>
          <p:nvPr/>
        </p:nvSpPr>
        <p:spPr>
          <a:xfrm>
            <a:off x="9463454" y="245808"/>
            <a:ext cx="354230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dirty="0">
              <a:latin typeface="Roboto" panose="02000000000000000000" pitchFamily="2" charset="0"/>
              <a:ea typeface="Roboto" panose="02000000000000000000" pitchFamily="2" charset="0"/>
              <a:cs typeface="Roboto" panose="02000000000000000000" pitchFamily="2" charset="0"/>
            </a:endParaRPr>
          </a:p>
        </p:txBody>
      </p:sp>
      <p:sp>
        <p:nvSpPr>
          <p:cNvPr id="17" name="Tittel 1">
            <a:extLst>
              <a:ext uri="{FF2B5EF4-FFF2-40B4-BE49-F238E27FC236}">
                <a16:creationId xmlns:a16="http://schemas.microsoft.com/office/drawing/2014/main" id="{FFACA99F-80EF-89BF-1782-BC4F07E74405}"/>
              </a:ext>
            </a:extLst>
          </p:cNvPr>
          <p:cNvSpPr>
            <a:spLocks noGrp="1"/>
          </p:cNvSpPr>
          <p:nvPr>
            <p:ph type="title"/>
          </p:nvPr>
        </p:nvSpPr>
        <p:spPr>
          <a:xfrm>
            <a:off x="5921154" y="386729"/>
            <a:ext cx="614141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Vårt bidrag til en mer bærekraftig fremtid </a:t>
            </a:r>
          </a:p>
        </p:txBody>
      </p:sp>
      <p:sp>
        <p:nvSpPr>
          <p:cNvPr id="18" name="Rektangel 17">
            <a:extLst>
              <a:ext uri="{FF2B5EF4-FFF2-40B4-BE49-F238E27FC236}">
                <a16:creationId xmlns:a16="http://schemas.microsoft.com/office/drawing/2014/main" id="{D2235254-4E9A-FD42-C0BA-2C6279FA966C}"/>
              </a:ext>
            </a:extLst>
          </p:cNvPr>
          <p:cNvSpPr/>
          <p:nvPr/>
        </p:nvSpPr>
        <p:spPr>
          <a:xfrm>
            <a:off x="5597039" y="558293"/>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349D07B-AB30-2C7C-8EFE-7A03475EA911}"/>
              </a:ext>
            </a:extLst>
          </p:cNvPr>
          <p:cNvSpPr txBox="1">
            <a:spLocks/>
          </p:cNvSpPr>
          <p:nvPr/>
        </p:nvSpPr>
        <p:spPr>
          <a:xfrm>
            <a:off x="5597039" y="1027821"/>
            <a:ext cx="6141410" cy="4722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400" b="1" dirty="0">
                <a:solidFill>
                  <a:srgbClr val="CF031C"/>
                </a:solidFill>
                <a:latin typeface="Roboto" panose="02000000000000000000" pitchFamily="2" charset="0"/>
                <a:ea typeface="Roboto" panose="02000000000000000000" pitchFamily="2" charset="0"/>
                <a:cs typeface="Roboto" panose="02000000000000000000" pitchFamily="2" charset="0"/>
              </a:rPr>
              <a:t>Daglig leder har ordet</a:t>
            </a:r>
          </a:p>
        </p:txBody>
      </p:sp>
      <p:sp>
        <p:nvSpPr>
          <p:cNvPr id="4" name="TekstSylinder 3">
            <a:extLst>
              <a:ext uri="{FF2B5EF4-FFF2-40B4-BE49-F238E27FC236}">
                <a16:creationId xmlns:a16="http://schemas.microsoft.com/office/drawing/2014/main" id="{A0D9EAB9-D8C6-253F-F6F9-5E9D6C5E7339}"/>
              </a:ext>
            </a:extLst>
          </p:cNvPr>
          <p:cNvSpPr txBox="1"/>
          <p:nvPr/>
        </p:nvSpPr>
        <p:spPr>
          <a:xfrm>
            <a:off x="10947079" y="6212562"/>
            <a:ext cx="980705" cy="261610"/>
          </a:xfrm>
          <a:prstGeom prst="rect">
            <a:avLst/>
          </a:prstGeom>
          <a:noFill/>
        </p:spPr>
        <p:txBody>
          <a:bodyPr wrap="square">
            <a:spAutoFit/>
          </a:bodyPr>
          <a:lstStyle/>
          <a:p>
            <a:pPr marL="0" indent="0">
              <a:lnSpc>
                <a:spcPct val="100000"/>
              </a:lnSpc>
              <a:buFont typeface="Arial" panose="020B0604020202020204" pitchFamily="34" charset="0"/>
              <a:buNone/>
            </a:pPr>
            <a:r>
              <a:rPr lang="nb-NO" sz="1050" dirty="0">
                <a:latin typeface="Raleway" pitchFamily="2" charset="0"/>
              </a:rPr>
              <a:t>Kai Møller</a:t>
            </a:r>
            <a:endParaRPr lang="nb-NO" sz="1400" dirty="0">
              <a:latin typeface="Raleway" pitchFamily="2" charset="0"/>
            </a:endParaRPr>
          </a:p>
        </p:txBody>
      </p:sp>
      <p:pic>
        <p:nvPicPr>
          <p:cNvPr id="7" name="Bilde 6" descr="Et bilde som inneholder håndskrift, Font, kalligrafi, typografi&#10;&#10;Automatisk generert beskrivelse">
            <a:extLst>
              <a:ext uri="{FF2B5EF4-FFF2-40B4-BE49-F238E27FC236}">
                <a16:creationId xmlns:a16="http://schemas.microsoft.com/office/drawing/2014/main" id="{D2CEF5AC-4F27-CE79-2F93-6B5BF124C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7079" y="5793727"/>
            <a:ext cx="857825" cy="395524"/>
          </a:xfrm>
          <a:prstGeom prst="rect">
            <a:avLst/>
          </a:prstGeom>
        </p:spPr>
      </p:pic>
      <p:sp>
        <p:nvSpPr>
          <p:cNvPr id="3" name="TekstSylinder 2">
            <a:extLst>
              <a:ext uri="{FF2B5EF4-FFF2-40B4-BE49-F238E27FC236}">
                <a16:creationId xmlns:a16="http://schemas.microsoft.com/office/drawing/2014/main" id="{D91F995D-B708-7828-BCA2-4AC7133BD49E}"/>
              </a:ext>
            </a:extLst>
          </p:cNvPr>
          <p:cNvSpPr txBox="1"/>
          <p:nvPr/>
        </p:nvSpPr>
        <p:spPr>
          <a:xfrm>
            <a:off x="11734800" y="6532165"/>
            <a:ext cx="401072" cy="215444"/>
          </a:xfrm>
          <a:prstGeom prst="rect">
            <a:avLst/>
          </a:prstGeom>
          <a:noFill/>
        </p:spPr>
        <p:txBody>
          <a:bodyPr wrap="none" rtlCol="0">
            <a:spAutoFit/>
          </a:bodyPr>
          <a:lstStyle/>
          <a:p>
            <a:r>
              <a:rPr lang="nb-NO" sz="800" dirty="0">
                <a:latin typeface="Raleway" pitchFamily="2" charset="0"/>
              </a:rPr>
              <a:t>4/31</a:t>
            </a:r>
          </a:p>
        </p:txBody>
      </p:sp>
      <p:pic>
        <p:nvPicPr>
          <p:cNvPr id="8" name="Bilde 7" descr="Et bilde som inneholder tekst, Font, Grafikk, grafisk design&#10;&#10;Automatisk generert beskrivelse">
            <a:extLst>
              <a:ext uri="{FF2B5EF4-FFF2-40B4-BE49-F238E27FC236}">
                <a16:creationId xmlns:a16="http://schemas.microsoft.com/office/drawing/2014/main" id="{1D897FB7-A47A-8D4A-887D-77B292C60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10" name="Undertittel 2">
            <a:extLst>
              <a:ext uri="{FF2B5EF4-FFF2-40B4-BE49-F238E27FC236}">
                <a16:creationId xmlns:a16="http://schemas.microsoft.com/office/drawing/2014/main" id="{2ADAA32A-66D4-6D93-1A1C-A6CAFF2D695B}"/>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19331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e 25">
            <a:extLst>
              <a:ext uri="{FF2B5EF4-FFF2-40B4-BE49-F238E27FC236}">
                <a16:creationId xmlns:a16="http://schemas.microsoft.com/office/drawing/2014/main" id="{235A63EA-5F1E-FB25-2BCA-6CC0CFFBBCB4}"/>
              </a:ext>
            </a:extLst>
          </p:cNvPr>
          <p:cNvPicPr>
            <a:picLocks noChangeAspect="1"/>
          </p:cNvPicPr>
          <p:nvPr/>
        </p:nvPicPr>
        <p:blipFill>
          <a:blip r:embed="rId3">
            <a:extLst>
              <a:ext uri="{28A0092B-C50C-407E-A947-70E740481C1C}">
                <a14:useLocalDpi xmlns:a14="http://schemas.microsoft.com/office/drawing/2010/main" val="0"/>
              </a:ext>
            </a:extLst>
          </a:blip>
          <a:srcRect t="12447" b="12447"/>
          <a:stretch/>
        </p:blipFill>
        <p:spPr>
          <a:xfrm>
            <a:off x="6376824" y="0"/>
            <a:ext cx="5561744" cy="6256962"/>
          </a:xfrm>
          <a:prstGeom prst="rect">
            <a:avLst/>
          </a:prstGeom>
        </p:spPr>
      </p:pic>
      <p:sp>
        <p:nvSpPr>
          <p:cNvPr id="38" name="Rektangel 37">
            <a:extLst>
              <a:ext uri="{FF2B5EF4-FFF2-40B4-BE49-F238E27FC236}">
                <a16:creationId xmlns:a16="http://schemas.microsoft.com/office/drawing/2014/main" id="{0F995912-476C-7857-7889-A0F1F254A3C0}"/>
              </a:ext>
            </a:extLst>
          </p:cNvPr>
          <p:cNvSpPr/>
          <p:nvPr/>
        </p:nvSpPr>
        <p:spPr>
          <a:xfrm rot="5400000">
            <a:off x="3286890" y="3089935"/>
            <a:ext cx="6256961"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Tittel 1">
            <a:extLst>
              <a:ext uri="{FF2B5EF4-FFF2-40B4-BE49-F238E27FC236}">
                <a16:creationId xmlns:a16="http://schemas.microsoft.com/office/drawing/2014/main" id="{7F480911-6E6A-442F-F6CB-214365BE3D14}"/>
              </a:ext>
            </a:extLst>
          </p:cNvPr>
          <p:cNvSpPr txBox="1">
            <a:spLocks/>
          </p:cNvSpPr>
          <p:nvPr/>
        </p:nvSpPr>
        <p:spPr>
          <a:xfrm>
            <a:off x="1234663" y="218691"/>
            <a:ext cx="1475112" cy="529431"/>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rgbClr val="CF031C"/>
                </a:solidFill>
                <a:latin typeface="Roboto" panose="02000000000000000000" pitchFamily="2" charset="0"/>
                <a:ea typeface="Roboto" panose="02000000000000000000" pitchFamily="2" charset="0"/>
                <a:cs typeface="Roboto" panose="02000000000000000000" pitchFamily="2" charset="0"/>
              </a:rPr>
              <a:t>Environment</a:t>
            </a:r>
          </a:p>
        </p:txBody>
      </p:sp>
      <p:sp>
        <p:nvSpPr>
          <p:cNvPr id="2" name="Rektangel 1">
            <a:extLst>
              <a:ext uri="{FF2B5EF4-FFF2-40B4-BE49-F238E27FC236}">
                <a16:creationId xmlns:a16="http://schemas.microsoft.com/office/drawing/2014/main" id="{8C03D582-0402-272C-04DB-2811BF63C861}"/>
              </a:ext>
            </a:extLst>
          </p:cNvPr>
          <p:cNvSpPr/>
          <p:nvPr/>
        </p:nvSpPr>
        <p:spPr>
          <a:xfrm>
            <a:off x="667960" y="2201978"/>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ekstSylinder 3">
            <a:extLst>
              <a:ext uri="{FF2B5EF4-FFF2-40B4-BE49-F238E27FC236}">
                <a16:creationId xmlns:a16="http://schemas.microsoft.com/office/drawing/2014/main" id="{DEAB1645-0F18-B0D6-9399-46CC9B92C7FB}"/>
              </a:ext>
            </a:extLst>
          </p:cNvPr>
          <p:cNvSpPr txBox="1"/>
          <p:nvPr/>
        </p:nvSpPr>
        <p:spPr>
          <a:xfrm>
            <a:off x="6453918" y="5746634"/>
            <a:ext cx="4503419" cy="430887"/>
          </a:xfrm>
          <a:prstGeom prst="rect">
            <a:avLst/>
          </a:prstGeom>
          <a:noFill/>
          <a:effectLst>
            <a:outerShdw blurRad="76200" dir="13500000" sy="23000" kx="1200000" algn="br" rotWithShape="0">
              <a:prstClr val="black">
                <a:alpha val="20000"/>
              </a:prstClr>
            </a:outerShdw>
          </a:effectLst>
        </p:spPr>
        <p:txBody>
          <a:bodyPr wrap="square">
            <a:spAutoFit/>
          </a:bodyPr>
          <a:lstStyle/>
          <a:p>
            <a:r>
              <a:rPr lang="nb-NO" sz="1100" dirty="0">
                <a:solidFill>
                  <a:schemeClr val="bg1"/>
                </a:solidFill>
                <a:latin typeface="Raleway" pitchFamily="2" charset="0"/>
                <a:cs typeface="Times New Roman" panose="02020603050405020304" pitchFamily="18" charset="0"/>
              </a:rPr>
              <a:t>Vår </a:t>
            </a:r>
            <a:r>
              <a:rPr lang="nb-NO" sz="1100" dirty="0" err="1">
                <a:solidFill>
                  <a:schemeClr val="bg1"/>
                </a:solidFill>
                <a:latin typeface="Raleway" pitchFamily="2" charset="0"/>
                <a:cs typeface="Times New Roman" panose="02020603050405020304" pitchFamily="18" charset="0"/>
              </a:rPr>
              <a:t>bærekraftsrapport</a:t>
            </a:r>
            <a:r>
              <a:rPr lang="nb-NO" sz="1100" dirty="0">
                <a:solidFill>
                  <a:schemeClr val="bg1"/>
                </a:solidFill>
                <a:latin typeface="Raleway" pitchFamily="2" charset="0"/>
                <a:cs typeface="Times New Roman" panose="02020603050405020304" pitchFamily="18" charset="0"/>
              </a:rPr>
              <a:t> er delt opp i henholdt til </a:t>
            </a:r>
          </a:p>
          <a:p>
            <a:r>
              <a:rPr lang="nb-NO" sz="1100" dirty="0">
                <a:solidFill>
                  <a:schemeClr val="bg1"/>
                </a:solidFill>
                <a:latin typeface="Raleway" pitchFamily="2" charset="0"/>
                <a:cs typeface="Times New Roman" panose="02020603050405020304" pitchFamily="18" charset="0"/>
              </a:rPr>
              <a:t>ESG prinsippet Enviroment, Social, Governance </a:t>
            </a:r>
          </a:p>
        </p:txBody>
      </p:sp>
      <p:sp>
        <p:nvSpPr>
          <p:cNvPr id="5" name="Tittel 1">
            <a:extLst>
              <a:ext uri="{FF2B5EF4-FFF2-40B4-BE49-F238E27FC236}">
                <a16:creationId xmlns:a16="http://schemas.microsoft.com/office/drawing/2014/main" id="{F2B70D0E-18BE-46EE-A336-4995E6A0A51A}"/>
              </a:ext>
            </a:extLst>
          </p:cNvPr>
          <p:cNvSpPr txBox="1">
            <a:spLocks/>
          </p:cNvSpPr>
          <p:nvPr/>
        </p:nvSpPr>
        <p:spPr>
          <a:xfrm>
            <a:off x="1234664" y="1890856"/>
            <a:ext cx="1065580" cy="531971"/>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rgbClr val="CF031C"/>
                </a:solidFill>
                <a:latin typeface="Roboto" panose="02000000000000000000" pitchFamily="2" charset="0"/>
                <a:ea typeface="Roboto" panose="02000000000000000000" pitchFamily="2" charset="0"/>
                <a:cs typeface="Roboto" panose="02000000000000000000" pitchFamily="2" charset="0"/>
              </a:rPr>
              <a:t>Social</a:t>
            </a:r>
          </a:p>
        </p:txBody>
      </p:sp>
      <p:sp>
        <p:nvSpPr>
          <p:cNvPr id="8" name="Tittel 1">
            <a:extLst>
              <a:ext uri="{FF2B5EF4-FFF2-40B4-BE49-F238E27FC236}">
                <a16:creationId xmlns:a16="http://schemas.microsoft.com/office/drawing/2014/main" id="{40D66CF1-9041-A709-6C03-3C38ED3863B5}"/>
              </a:ext>
            </a:extLst>
          </p:cNvPr>
          <p:cNvSpPr txBox="1">
            <a:spLocks/>
          </p:cNvSpPr>
          <p:nvPr/>
        </p:nvSpPr>
        <p:spPr>
          <a:xfrm>
            <a:off x="1250576" y="4929103"/>
            <a:ext cx="1499841" cy="531971"/>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solidFill>
                  <a:srgbClr val="CF031C"/>
                </a:solidFill>
                <a:latin typeface="Roboto" panose="02000000000000000000" pitchFamily="2" charset="0"/>
                <a:ea typeface="Roboto" panose="02000000000000000000" pitchFamily="2" charset="0"/>
                <a:cs typeface="Roboto" panose="02000000000000000000" pitchFamily="2" charset="0"/>
              </a:rPr>
              <a:t>Governance</a:t>
            </a:r>
          </a:p>
        </p:txBody>
      </p:sp>
      <p:sp>
        <p:nvSpPr>
          <p:cNvPr id="12" name="TekstSylinder 11">
            <a:extLst>
              <a:ext uri="{FF2B5EF4-FFF2-40B4-BE49-F238E27FC236}">
                <a16:creationId xmlns:a16="http://schemas.microsoft.com/office/drawing/2014/main" id="{3C77C2DF-2E64-D03F-0915-19AD96E5CF83}"/>
              </a:ext>
            </a:extLst>
          </p:cNvPr>
          <p:cNvSpPr txBox="1"/>
          <p:nvPr/>
        </p:nvSpPr>
        <p:spPr>
          <a:xfrm>
            <a:off x="1234663" y="569846"/>
            <a:ext cx="5028977" cy="1167884"/>
          </a:xfrm>
          <a:prstGeom prst="rect">
            <a:avLst/>
          </a:prstGeom>
          <a:noFill/>
        </p:spPr>
        <p:txBody>
          <a:bodyPr wrap="square">
            <a:spAutoFit/>
          </a:bodyPr>
          <a:lstStyle/>
          <a:p>
            <a:pPr marL="0" indent="0">
              <a:lnSpc>
                <a:spcPct val="150000"/>
              </a:lnSpc>
              <a:buFont typeface="Arial" panose="020B0604020202020204" pitchFamily="34" charset="0"/>
              <a:buNone/>
            </a:pPr>
            <a:r>
              <a:rPr lang="nb-NO" sz="1200" dirty="0">
                <a:latin typeface="Raleway" pitchFamily="2" charset="0"/>
              </a:rPr>
              <a:t>Vår forretningsmodell				9</a:t>
            </a:r>
            <a:br>
              <a:rPr lang="nb-NO" sz="1200" dirty="0">
                <a:latin typeface="Raleway" pitchFamily="2" charset="0"/>
              </a:rPr>
            </a:br>
            <a:r>
              <a:rPr lang="nb-NO" sz="1200" dirty="0">
                <a:latin typeface="Raleway" pitchFamily="2" charset="0"/>
              </a:rPr>
              <a:t>Miljøfyrtårn					10</a:t>
            </a:r>
            <a:br>
              <a:rPr lang="nb-NO" sz="1200" dirty="0">
                <a:latin typeface="Raleway" pitchFamily="2" charset="0"/>
              </a:rPr>
            </a:br>
            <a:r>
              <a:rPr lang="nb-NO" sz="1200" dirty="0">
                <a:latin typeface="Raleway" pitchFamily="2" charset="0"/>
              </a:rPr>
              <a:t>Elbil som firmabil				11</a:t>
            </a:r>
            <a:br>
              <a:rPr lang="nb-NO" sz="1200" dirty="0">
                <a:latin typeface="Raleway" pitchFamily="2" charset="0"/>
              </a:rPr>
            </a:br>
            <a:r>
              <a:rPr lang="nb-NO" sz="1200" dirty="0">
                <a:latin typeface="Raleway" pitchFamily="2" charset="0"/>
              </a:rPr>
              <a:t>c02 fotavtrykk kalkulator				12</a:t>
            </a:r>
          </a:p>
        </p:txBody>
      </p:sp>
      <p:sp>
        <p:nvSpPr>
          <p:cNvPr id="14" name="TekstSylinder 13">
            <a:extLst>
              <a:ext uri="{FF2B5EF4-FFF2-40B4-BE49-F238E27FC236}">
                <a16:creationId xmlns:a16="http://schemas.microsoft.com/office/drawing/2014/main" id="{C19554AE-91CB-9CA5-FE89-FEB9FF181CFD}"/>
              </a:ext>
            </a:extLst>
          </p:cNvPr>
          <p:cNvSpPr txBox="1"/>
          <p:nvPr/>
        </p:nvSpPr>
        <p:spPr>
          <a:xfrm>
            <a:off x="1234664" y="2237922"/>
            <a:ext cx="5028976" cy="2275879"/>
          </a:xfrm>
          <a:prstGeom prst="rect">
            <a:avLst/>
          </a:prstGeom>
          <a:noFill/>
        </p:spPr>
        <p:txBody>
          <a:bodyPr wrap="square">
            <a:spAutoFit/>
          </a:bodyPr>
          <a:lstStyle/>
          <a:p>
            <a:pPr marL="0" indent="0">
              <a:lnSpc>
                <a:spcPct val="150000"/>
              </a:lnSpc>
              <a:buFont typeface="Arial" panose="020B0604020202020204" pitchFamily="34" charset="0"/>
              <a:buNone/>
            </a:pPr>
            <a:r>
              <a:rPr lang="nb-NO" sz="1200" dirty="0">
                <a:latin typeface="Raleway" pitchFamily="2" charset="0"/>
              </a:rPr>
              <a:t>NRK TV-Aksjonen				15</a:t>
            </a:r>
            <a:br>
              <a:rPr lang="nb-NO" sz="1200" dirty="0">
                <a:latin typeface="Raleway" pitchFamily="2" charset="0"/>
              </a:rPr>
            </a:br>
            <a:r>
              <a:rPr lang="nb-NO" sz="1200" dirty="0">
                <a:latin typeface="Raleway" pitchFamily="2" charset="0"/>
              </a:rPr>
              <a:t>#Fotballtrøyefredag				18</a:t>
            </a:r>
            <a:br>
              <a:rPr lang="nb-NO" sz="1200" dirty="0">
                <a:latin typeface="Raleway" pitchFamily="2" charset="0"/>
              </a:rPr>
            </a:br>
            <a:r>
              <a:rPr lang="nb-NO" sz="1200" dirty="0">
                <a:latin typeface="Raleway" pitchFamily="2" charset="0"/>
              </a:rPr>
              <a:t>Julegleden 2023 – gled en som gruer seg til jul		19</a:t>
            </a:r>
          </a:p>
          <a:p>
            <a:pPr marL="0" indent="0">
              <a:lnSpc>
                <a:spcPct val="150000"/>
              </a:lnSpc>
              <a:buFont typeface="Arial" panose="020B0604020202020204" pitchFamily="34" charset="0"/>
              <a:buNone/>
            </a:pPr>
            <a:r>
              <a:rPr lang="nb-NO" sz="1200" dirty="0">
                <a:latin typeface="Raleway" pitchFamily="2" charset="0"/>
              </a:rPr>
              <a:t>Kultur og arbeidsmiljø				20</a:t>
            </a:r>
          </a:p>
          <a:p>
            <a:pPr marL="0" indent="0">
              <a:lnSpc>
                <a:spcPct val="150000"/>
              </a:lnSpc>
              <a:buFont typeface="Arial" panose="020B0604020202020204" pitchFamily="34" charset="0"/>
              <a:buNone/>
            </a:pPr>
            <a:r>
              <a:rPr lang="nb-NO" sz="1200" dirty="0">
                <a:latin typeface="Raleway" pitchFamily="2" charset="0"/>
              </a:rPr>
              <a:t>Likestillingsfokus i en mannsdominert bransje		21</a:t>
            </a:r>
          </a:p>
          <a:p>
            <a:pPr marL="0" indent="0">
              <a:lnSpc>
                <a:spcPct val="150000"/>
              </a:lnSpc>
              <a:buFont typeface="Arial" panose="020B0604020202020204" pitchFamily="34" charset="0"/>
              <a:buNone/>
            </a:pPr>
            <a:r>
              <a:rPr lang="nb-NO" sz="1200" dirty="0">
                <a:latin typeface="Raleway" pitchFamily="2" charset="0"/>
              </a:rPr>
              <a:t>Kompetanseutvikling				23</a:t>
            </a:r>
            <a:br>
              <a:rPr lang="nb-NO" sz="1200" dirty="0">
                <a:latin typeface="Raleway" pitchFamily="2" charset="0"/>
              </a:rPr>
            </a:br>
            <a:r>
              <a:rPr lang="nb-NO" sz="1200" dirty="0">
                <a:latin typeface="Raleway" pitchFamily="2" charset="0"/>
              </a:rPr>
              <a:t>Medarbeiderundersøkelser			24</a:t>
            </a:r>
            <a:br>
              <a:rPr lang="nb-NO" sz="1200" dirty="0">
                <a:latin typeface="Raleway" pitchFamily="2" charset="0"/>
              </a:rPr>
            </a:br>
            <a:r>
              <a:rPr lang="nb-NO" sz="1200" dirty="0">
                <a:latin typeface="Raleway" pitchFamily="2" charset="0"/>
              </a:rPr>
              <a:t>Sykefravær					25</a:t>
            </a:r>
          </a:p>
        </p:txBody>
      </p:sp>
      <p:sp>
        <p:nvSpPr>
          <p:cNvPr id="16" name="TekstSylinder 15">
            <a:extLst>
              <a:ext uri="{FF2B5EF4-FFF2-40B4-BE49-F238E27FC236}">
                <a16:creationId xmlns:a16="http://schemas.microsoft.com/office/drawing/2014/main" id="{CA627F37-0EC7-3AD6-03D4-561FDFB26E89}"/>
              </a:ext>
            </a:extLst>
          </p:cNvPr>
          <p:cNvSpPr txBox="1"/>
          <p:nvPr/>
        </p:nvSpPr>
        <p:spPr>
          <a:xfrm>
            <a:off x="1250576" y="5290992"/>
            <a:ext cx="5013064" cy="1167884"/>
          </a:xfrm>
          <a:prstGeom prst="rect">
            <a:avLst/>
          </a:prstGeom>
          <a:noFill/>
        </p:spPr>
        <p:txBody>
          <a:bodyPr wrap="square">
            <a:spAutoFit/>
          </a:bodyPr>
          <a:lstStyle/>
          <a:p>
            <a:pPr marL="0" indent="0">
              <a:lnSpc>
                <a:spcPct val="150000"/>
              </a:lnSpc>
              <a:buFont typeface="Arial" panose="020B0604020202020204" pitchFamily="34" charset="0"/>
              <a:buNone/>
            </a:pPr>
            <a:r>
              <a:rPr lang="nb-NO" sz="1200" dirty="0">
                <a:latin typeface="Raleway" pitchFamily="2" charset="0"/>
              </a:rPr>
              <a:t>Åpenhetsloven 				27</a:t>
            </a:r>
          </a:p>
          <a:p>
            <a:pPr marL="0" indent="0">
              <a:lnSpc>
                <a:spcPct val="150000"/>
              </a:lnSpc>
              <a:buFont typeface="Arial" panose="020B0604020202020204" pitchFamily="34" charset="0"/>
              <a:buNone/>
            </a:pPr>
            <a:r>
              <a:rPr lang="nb-NO" sz="1200" dirty="0">
                <a:latin typeface="Raleway" pitchFamily="2" charset="0"/>
              </a:rPr>
              <a:t>KYC – «</a:t>
            </a:r>
            <a:r>
              <a:rPr lang="nb-NO" sz="1200" dirty="0" err="1">
                <a:latin typeface="Raleway" pitchFamily="2" charset="0"/>
              </a:rPr>
              <a:t>Know</a:t>
            </a:r>
            <a:r>
              <a:rPr lang="nb-NO" sz="1200" dirty="0">
                <a:latin typeface="Raleway" pitchFamily="2" charset="0"/>
              </a:rPr>
              <a:t> Your </a:t>
            </a:r>
            <a:r>
              <a:rPr lang="nb-NO" sz="1200" dirty="0" err="1">
                <a:latin typeface="Raleway" pitchFamily="2" charset="0"/>
              </a:rPr>
              <a:t>Customer</a:t>
            </a:r>
            <a:r>
              <a:rPr lang="nb-NO" sz="1200" dirty="0">
                <a:latin typeface="Raleway" pitchFamily="2" charset="0"/>
              </a:rPr>
              <a:t>»			28</a:t>
            </a:r>
            <a:br>
              <a:rPr lang="nb-NO" sz="1200" dirty="0">
                <a:latin typeface="Raleway" pitchFamily="2" charset="0"/>
              </a:rPr>
            </a:br>
            <a:r>
              <a:rPr lang="nb-NO" sz="1200" dirty="0">
                <a:latin typeface="Raleway" pitchFamily="2" charset="0"/>
              </a:rPr>
              <a:t>Alt har en verdi				29</a:t>
            </a:r>
            <a:br>
              <a:rPr lang="nb-NO" sz="1200" dirty="0">
                <a:latin typeface="Raleway" pitchFamily="2" charset="0"/>
              </a:rPr>
            </a:br>
            <a:r>
              <a:rPr lang="nb-NO" sz="1200" dirty="0">
                <a:latin typeface="Raleway" pitchFamily="2" charset="0"/>
              </a:rPr>
              <a:t>Mål for de neste årene				30</a:t>
            </a:r>
          </a:p>
        </p:txBody>
      </p:sp>
      <p:sp>
        <p:nvSpPr>
          <p:cNvPr id="19" name="Tittel 1">
            <a:extLst>
              <a:ext uri="{FF2B5EF4-FFF2-40B4-BE49-F238E27FC236}">
                <a16:creationId xmlns:a16="http://schemas.microsoft.com/office/drawing/2014/main" id="{2B16410E-1845-4EC5-69BC-60914F7EE8D7}"/>
              </a:ext>
            </a:extLst>
          </p:cNvPr>
          <p:cNvSpPr txBox="1">
            <a:spLocks/>
          </p:cNvSpPr>
          <p:nvPr/>
        </p:nvSpPr>
        <p:spPr>
          <a:xfrm rot="16200000">
            <a:off x="-180293" y="824359"/>
            <a:ext cx="2020623"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a:latin typeface="Roboto" panose="02000000000000000000" pitchFamily="2" charset="0"/>
                <a:ea typeface="Roboto" panose="02000000000000000000" pitchFamily="2" charset="0"/>
                <a:cs typeface="Roboto" panose="02000000000000000000" pitchFamily="2" charset="0"/>
              </a:rPr>
              <a:t>Innhold</a:t>
            </a:r>
          </a:p>
        </p:txBody>
      </p:sp>
      <p:sp>
        <p:nvSpPr>
          <p:cNvPr id="3" name="TekstSylinder 2">
            <a:extLst>
              <a:ext uri="{FF2B5EF4-FFF2-40B4-BE49-F238E27FC236}">
                <a16:creationId xmlns:a16="http://schemas.microsoft.com/office/drawing/2014/main" id="{FD69DB36-C522-9AD0-1929-3722CC4F17AE}"/>
              </a:ext>
            </a:extLst>
          </p:cNvPr>
          <p:cNvSpPr txBox="1"/>
          <p:nvPr/>
        </p:nvSpPr>
        <p:spPr>
          <a:xfrm>
            <a:off x="11734800" y="6532165"/>
            <a:ext cx="401072" cy="215444"/>
          </a:xfrm>
          <a:prstGeom prst="rect">
            <a:avLst/>
          </a:prstGeom>
          <a:noFill/>
        </p:spPr>
        <p:txBody>
          <a:bodyPr wrap="none" rtlCol="0">
            <a:spAutoFit/>
          </a:bodyPr>
          <a:lstStyle/>
          <a:p>
            <a:r>
              <a:rPr lang="nb-NO" sz="800" dirty="0">
                <a:latin typeface="Raleway" pitchFamily="2" charset="0"/>
              </a:rPr>
              <a:t>5/31</a:t>
            </a:r>
            <a:endParaRPr lang="nb-NO" sz="1000" dirty="0">
              <a:latin typeface="Raleway" pitchFamily="2" charset="0"/>
            </a:endParaRPr>
          </a:p>
        </p:txBody>
      </p:sp>
      <p:pic>
        <p:nvPicPr>
          <p:cNvPr id="11" name="Bilde 10" descr="Et bilde som inneholder tekst, Font, Grafikk, grafisk design&#10;&#10;Automatisk generert beskrivelse">
            <a:extLst>
              <a:ext uri="{FF2B5EF4-FFF2-40B4-BE49-F238E27FC236}">
                <a16:creationId xmlns:a16="http://schemas.microsoft.com/office/drawing/2014/main" id="{F4565246-9B37-7928-6F0B-369A52222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9" name="Undertittel 2">
            <a:extLst>
              <a:ext uri="{FF2B5EF4-FFF2-40B4-BE49-F238E27FC236}">
                <a16:creationId xmlns:a16="http://schemas.microsoft.com/office/drawing/2014/main" id="{3C5EAB91-C499-B1D0-7054-5ED22923AEFD}"/>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364104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a:extLst>
              <a:ext uri="{FF2B5EF4-FFF2-40B4-BE49-F238E27FC236}">
                <a16:creationId xmlns:a16="http://schemas.microsoft.com/office/drawing/2014/main" id="{4930C369-1024-12BA-CF64-C8BED42252FD}"/>
              </a:ext>
            </a:extLst>
          </p:cNvPr>
          <p:cNvGrpSpPr/>
          <p:nvPr/>
        </p:nvGrpSpPr>
        <p:grpSpPr>
          <a:xfrm>
            <a:off x="1684815" y="4351738"/>
            <a:ext cx="8822369" cy="1838402"/>
            <a:chOff x="1410760" y="3592467"/>
            <a:chExt cx="8822369" cy="1838402"/>
          </a:xfrm>
        </p:grpSpPr>
        <p:pic>
          <p:nvPicPr>
            <p:cNvPr id="2" name="Bilde 1" descr="Et bilde som inneholder tekst, Font, logo, Grafikk&#10;&#10;Automatisk generert beskrivelse">
              <a:extLst>
                <a:ext uri="{FF2B5EF4-FFF2-40B4-BE49-F238E27FC236}">
                  <a16:creationId xmlns:a16="http://schemas.microsoft.com/office/drawing/2014/main" id="{A608B727-E298-459C-1C5B-EB88C2B9BB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615327"/>
              <a:ext cx="1813560" cy="1813560"/>
            </a:xfrm>
            <a:prstGeom prst="rect">
              <a:avLst/>
            </a:prstGeom>
            <a:noFill/>
            <a:ln>
              <a:noFill/>
            </a:ln>
          </p:spPr>
        </p:pic>
        <p:pic>
          <p:nvPicPr>
            <p:cNvPr id="4" name="Bilde 3" descr="Et bilde som inneholder tekst, Font, logo, design&#10;&#10;Automatisk generert beskrivelse">
              <a:extLst>
                <a:ext uri="{FF2B5EF4-FFF2-40B4-BE49-F238E27FC236}">
                  <a16:creationId xmlns:a16="http://schemas.microsoft.com/office/drawing/2014/main" id="{F6DB62CF-A426-7796-9406-A2CBCA95B4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7189" y="3624929"/>
              <a:ext cx="1805940" cy="1805940"/>
            </a:xfrm>
            <a:prstGeom prst="rect">
              <a:avLst/>
            </a:prstGeom>
            <a:noFill/>
            <a:ln>
              <a:noFill/>
            </a:ln>
          </p:spPr>
        </p:pic>
        <p:pic>
          <p:nvPicPr>
            <p:cNvPr id="5" name="Bilde 4" descr="Et bilde som inneholder tekst, Font, grønn, Grafikk&#10;&#10;Automatisk generert beskrivelse">
              <a:extLst>
                <a:ext uri="{FF2B5EF4-FFF2-40B4-BE49-F238E27FC236}">
                  <a16:creationId xmlns:a16="http://schemas.microsoft.com/office/drawing/2014/main" id="{81E33B87-3186-62F2-26E9-B6C228D2FF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0760" y="3592467"/>
              <a:ext cx="1836420" cy="1836420"/>
            </a:xfrm>
            <a:prstGeom prst="rect">
              <a:avLst/>
            </a:prstGeom>
            <a:noFill/>
            <a:ln>
              <a:noFill/>
            </a:ln>
          </p:spPr>
        </p:pic>
        <p:pic>
          <p:nvPicPr>
            <p:cNvPr id="6" name="Bilde 5">
              <a:extLst>
                <a:ext uri="{FF2B5EF4-FFF2-40B4-BE49-F238E27FC236}">
                  <a16:creationId xmlns:a16="http://schemas.microsoft.com/office/drawing/2014/main" id="{41C73B04-4F98-D50D-F2EC-11260BED3E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764810" y="3615327"/>
              <a:ext cx="1813560" cy="1813560"/>
            </a:xfrm>
            <a:prstGeom prst="rect">
              <a:avLst/>
            </a:prstGeom>
            <a:noFill/>
            <a:ln>
              <a:noFill/>
            </a:ln>
          </p:spPr>
        </p:pic>
      </p:grpSp>
      <p:sp>
        <p:nvSpPr>
          <p:cNvPr id="12" name="Rektangel 11">
            <a:extLst>
              <a:ext uri="{FF2B5EF4-FFF2-40B4-BE49-F238E27FC236}">
                <a16:creationId xmlns:a16="http://schemas.microsoft.com/office/drawing/2014/main" id="{E9A42A88-102C-F902-89E0-481E31E73E97}"/>
              </a:ext>
            </a:extLst>
          </p:cNvPr>
          <p:cNvSpPr/>
          <p:nvPr/>
        </p:nvSpPr>
        <p:spPr>
          <a:xfrm>
            <a:off x="1029699" y="6190140"/>
            <a:ext cx="10153146"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lassholder for innhold 2">
            <a:extLst>
              <a:ext uri="{FF2B5EF4-FFF2-40B4-BE49-F238E27FC236}">
                <a16:creationId xmlns:a16="http://schemas.microsoft.com/office/drawing/2014/main" id="{C13D690C-1306-C2BB-E79D-1A450FB69B89}"/>
              </a:ext>
            </a:extLst>
          </p:cNvPr>
          <p:cNvSpPr>
            <a:spLocks noGrp="1"/>
          </p:cNvSpPr>
          <p:nvPr>
            <p:ph idx="1"/>
          </p:nvPr>
        </p:nvSpPr>
        <p:spPr>
          <a:xfrm>
            <a:off x="1050248" y="999871"/>
            <a:ext cx="4787756" cy="3080051"/>
          </a:xfrm>
        </p:spPr>
        <p:txBody>
          <a:bodyPr>
            <a:normAutofit/>
          </a:bodyPr>
          <a:lstStyle/>
          <a:p>
            <a:pPr marL="0" indent="0" algn="just">
              <a:lnSpc>
                <a:spcPct val="100000"/>
              </a:lnSpc>
              <a:buNone/>
            </a:pPr>
            <a:r>
              <a:rPr lang="nb-NO" sz="1400" b="1" dirty="0">
                <a:latin typeface="Raleway" pitchFamily="2" charset="0"/>
              </a:rPr>
              <a:t>3. God helse og livskvalitet</a:t>
            </a:r>
          </a:p>
          <a:p>
            <a:pPr marL="0" indent="0" algn="just">
              <a:lnSpc>
                <a:spcPct val="100000"/>
              </a:lnSpc>
              <a:buNone/>
            </a:pPr>
            <a:r>
              <a:rPr lang="nb-NO" sz="1200" dirty="0">
                <a:latin typeface="Raleway" pitchFamily="2" charset="0"/>
              </a:rPr>
              <a:t>I 2023 har vi gitt donasjon til julegleden 2023 og #fotballtrøyefredag som er med på å bidra til økt livskvalitet. I tillegg gjennomfører vi jevnlig medarbeiderundersøkelser, har behandlingsforsikring gjennom jobben, og fysioterapeut i bedriften en gang i uken som også er i tråd med målet. </a:t>
            </a:r>
          </a:p>
          <a:p>
            <a:pPr marL="0" indent="0" algn="just">
              <a:lnSpc>
                <a:spcPct val="100000"/>
              </a:lnSpc>
              <a:buNone/>
            </a:pPr>
            <a:r>
              <a:rPr lang="nb-NO" sz="1400" b="1" dirty="0">
                <a:latin typeface="Raleway" pitchFamily="2" charset="0"/>
              </a:rPr>
              <a:t>5. Likestilling mellom kjønnene</a:t>
            </a:r>
          </a:p>
          <a:p>
            <a:pPr marL="0" indent="0" algn="just">
              <a:lnSpc>
                <a:spcPct val="100000"/>
              </a:lnSpc>
              <a:buNone/>
            </a:pPr>
            <a:r>
              <a:rPr lang="nb-NO" sz="1200" dirty="0">
                <a:latin typeface="Raleway" pitchFamily="2" charset="0"/>
              </a:rPr>
              <a:t>I Auksjonen jobber vi mot en jevn kjønnsbalanse blant de ansatte. Ett av våre mål for de neste årene er å få kvinneandelen opp til 40%. </a:t>
            </a:r>
          </a:p>
        </p:txBody>
      </p:sp>
      <p:sp>
        <p:nvSpPr>
          <p:cNvPr id="14" name="Plassholder for innhold 2">
            <a:extLst>
              <a:ext uri="{FF2B5EF4-FFF2-40B4-BE49-F238E27FC236}">
                <a16:creationId xmlns:a16="http://schemas.microsoft.com/office/drawing/2014/main" id="{45E1151F-2A9C-A202-0148-0065DA0B1DF9}"/>
              </a:ext>
            </a:extLst>
          </p:cNvPr>
          <p:cNvSpPr txBox="1">
            <a:spLocks/>
          </p:cNvSpPr>
          <p:nvPr/>
        </p:nvSpPr>
        <p:spPr>
          <a:xfrm>
            <a:off x="6353996" y="999871"/>
            <a:ext cx="4787756" cy="2879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nb-NO" sz="1400" b="1" dirty="0">
                <a:latin typeface="Raleway" pitchFamily="2" charset="0"/>
              </a:rPr>
              <a:t>8. Anstendig arbeid og økonomisk vekst</a:t>
            </a:r>
          </a:p>
          <a:p>
            <a:pPr marL="0" indent="0" algn="just">
              <a:lnSpc>
                <a:spcPct val="100000"/>
              </a:lnSpc>
              <a:buNone/>
            </a:pPr>
            <a:r>
              <a:rPr lang="nb-NO" sz="1200" dirty="0">
                <a:latin typeface="Raleway" pitchFamily="2" charset="0"/>
              </a:rPr>
              <a:t>De siste årene har vi ansatt flere som har stått utenfor arbeidslivet. I Auksjonen tror vi på å gi alle en mulighet. I 2023 er det ansatt 2 i selskapet gjennom NAV. Vi tror på likt lønn for likt arbeide. Vi har ett arbeidsmiljøutvalg hvor hovedoppgaven er å sikre et godt arbeidsmiljø på arbeidsplassen. </a:t>
            </a:r>
          </a:p>
          <a:p>
            <a:pPr marL="0" indent="0" algn="just">
              <a:lnSpc>
                <a:spcPct val="100000"/>
              </a:lnSpc>
              <a:buNone/>
            </a:pPr>
            <a:r>
              <a:rPr lang="nb-NO" sz="1400" b="1" dirty="0">
                <a:latin typeface="Raleway" pitchFamily="2" charset="0"/>
              </a:rPr>
              <a:t>12. Ansvarlig forbruk og produksjon</a:t>
            </a:r>
          </a:p>
          <a:p>
            <a:pPr marL="0" indent="0" algn="just">
              <a:lnSpc>
                <a:spcPct val="100000"/>
              </a:lnSpc>
              <a:buFont typeface="Arial" panose="020B0604020202020204" pitchFamily="34" charset="0"/>
              <a:buNone/>
            </a:pPr>
            <a:r>
              <a:rPr lang="nb-NO" sz="1200" dirty="0">
                <a:latin typeface="Raleway" pitchFamily="2" charset="0"/>
              </a:rPr>
              <a:t>I 2023 ble det solgt 36 053 objekter. Som Norges største nettauksjon for kjøretøy, maskiner og verktøy gjør vi det vi kan for å oppmuntre til å kjøpe brukt og bidra til gjenbruk.</a:t>
            </a:r>
          </a:p>
        </p:txBody>
      </p:sp>
      <p:sp>
        <p:nvSpPr>
          <p:cNvPr id="15" name="Tittel 1">
            <a:extLst>
              <a:ext uri="{FF2B5EF4-FFF2-40B4-BE49-F238E27FC236}">
                <a16:creationId xmlns:a16="http://schemas.microsoft.com/office/drawing/2014/main" id="{5690EB4F-C97D-A13D-871F-BE216DD2F9D3}"/>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Agenda 2023</a:t>
            </a:r>
          </a:p>
        </p:txBody>
      </p:sp>
      <p:sp>
        <p:nvSpPr>
          <p:cNvPr id="16" name="Rektangel 15">
            <a:extLst>
              <a:ext uri="{FF2B5EF4-FFF2-40B4-BE49-F238E27FC236}">
                <a16:creationId xmlns:a16="http://schemas.microsoft.com/office/drawing/2014/main" id="{28B1CBA4-F2BD-C320-8E5B-27FB0516FD34}"/>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D06129F9-A00E-385E-7D22-3C91B48D5F11}"/>
              </a:ext>
            </a:extLst>
          </p:cNvPr>
          <p:cNvSpPr txBox="1"/>
          <p:nvPr/>
        </p:nvSpPr>
        <p:spPr>
          <a:xfrm>
            <a:off x="11734800" y="6532165"/>
            <a:ext cx="407484" cy="215444"/>
          </a:xfrm>
          <a:prstGeom prst="rect">
            <a:avLst/>
          </a:prstGeom>
          <a:noFill/>
        </p:spPr>
        <p:txBody>
          <a:bodyPr wrap="none" rtlCol="0">
            <a:spAutoFit/>
          </a:bodyPr>
          <a:lstStyle/>
          <a:p>
            <a:r>
              <a:rPr lang="nb-NO" sz="800" dirty="0">
                <a:latin typeface="Raleway" pitchFamily="2" charset="0"/>
              </a:rPr>
              <a:t>6/31</a:t>
            </a:r>
          </a:p>
        </p:txBody>
      </p:sp>
      <p:pic>
        <p:nvPicPr>
          <p:cNvPr id="8" name="Bilde 7" descr="Et bilde som inneholder tekst, Font, Grafikk, grafisk design&#10;&#10;Automatisk generert beskrivelse">
            <a:extLst>
              <a:ext uri="{FF2B5EF4-FFF2-40B4-BE49-F238E27FC236}">
                <a16:creationId xmlns:a16="http://schemas.microsoft.com/office/drawing/2014/main" id="{5450ABCA-73C6-9171-48A4-46F575B9BA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9" name="Undertittel 2">
            <a:extLst>
              <a:ext uri="{FF2B5EF4-FFF2-40B4-BE49-F238E27FC236}">
                <a16:creationId xmlns:a16="http://schemas.microsoft.com/office/drawing/2014/main" id="{18C9D695-2DBB-C78D-7A71-69468CF38FD6}"/>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76253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A104A883-B609-848E-3E5E-6E3142B692D2}"/>
              </a:ext>
            </a:extLst>
          </p:cNvPr>
          <p:cNvSpPr>
            <a:spLocks noGrp="1"/>
          </p:cNvSpPr>
          <p:nvPr>
            <p:ph type="title"/>
          </p:nvPr>
        </p:nvSpPr>
        <p:spPr>
          <a:xfrm>
            <a:off x="1374363" y="413226"/>
            <a:ext cx="3542300" cy="472220"/>
          </a:xfrm>
        </p:spPr>
        <p:txBody>
          <a:bodyPr>
            <a:normAutofit fontScale="90000"/>
          </a:bodyPr>
          <a:lstStyle/>
          <a:p>
            <a:r>
              <a:rPr lang="nb-NO" sz="2800" dirty="0">
                <a:latin typeface="Roboto" panose="02000000000000000000" pitchFamily="2" charset="0"/>
                <a:ea typeface="Roboto" panose="02000000000000000000" pitchFamily="2" charset="0"/>
                <a:cs typeface="Roboto" panose="02000000000000000000" pitchFamily="2" charset="0"/>
              </a:rPr>
              <a:t>Våre verdier</a:t>
            </a:r>
          </a:p>
        </p:txBody>
      </p:sp>
      <p:sp>
        <p:nvSpPr>
          <p:cNvPr id="11" name="Rektangel 10">
            <a:extLst>
              <a:ext uri="{FF2B5EF4-FFF2-40B4-BE49-F238E27FC236}">
                <a16:creationId xmlns:a16="http://schemas.microsoft.com/office/drawing/2014/main" id="{E3F4F680-60F5-3D52-3B4B-CFF2013D0442}"/>
              </a:ext>
            </a:extLst>
          </p:cNvPr>
          <p:cNvSpPr/>
          <p:nvPr/>
        </p:nvSpPr>
        <p:spPr>
          <a:xfrm>
            <a:off x="1050248" y="584790"/>
            <a:ext cx="324115" cy="129092"/>
          </a:xfrm>
          <a:prstGeom prst="rect">
            <a:avLst/>
          </a:prstGeom>
          <a:solidFill>
            <a:srgbClr val="CF03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innhold 2">
            <a:extLst>
              <a:ext uri="{FF2B5EF4-FFF2-40B4-BE49-F238E27FC236}">
                <a16:creationId xmlns:a16="http://schemas.microsoft.com/office/drawing/2014/main" id="{3236321D-7391-62A6-7C6E-6EC4EECC2182}"/>
              </a:ext>
            </a:extLst>
          </p:cNvPr>
          <p:cNvSpPr>
            <a:spLocks noGrp="1"/>
          </p:cNvSpPr>
          <p:nvPr>
            <p:ph idx="1"/>
          </p:nvPr>
        </p:nvSpPr>
        <p:spPr>
          <a:xfrm>
            <a:off x="860035" y="4682447"/>
            <a:ext cx="3118180" cy="1574515"/>
          </a:xfrm>
        </p:spPr>
        <p:txBody>
          <a:bodyPr>
            <a:normAutofit/>
          </a:bodyPr>
          <a:lstStyle/>
          <a:p>
            <a:pPr marL="0" indent="0" algn="just">
              <a:lnSpc>
                <a:spcPct val="100000"/>
              </a:lnSpc>
              <a:buNone/>
            </a:pPr>
            <a:r>
              <a:rPr lang="nb-NO" sz="1400" b="1" dirty="0">
                <a:latin typeface="Raleway" pitchFamily="2" charset="0"/>
              </a:rPr>
              <a:t>Våre verdier</a:t>
            </a:r>
            <a:r>
              <a:rPr lang="nb-NO" sz="1400" dirty="0">
                <a:latin typeface="Raleway" pitchFamily="2" charset="0"/>
              </a:rPr>
              <a:t> er med på å drive en del av arbeidet mot våre </a:t>
            </a:r>
            <a:r>
              <a:rPr lang="nb-NO" sz="1400" dirty="0" err="1">
                <a:latin typeface="Raleway" pitchFamily="2" charset="0"/>
              </a:rPr>
              <a:t>bærekraftsmål</a:t>
            </a:r>
            <a:r>
              <a:rPr lang="nb-NO" sz="1400" dirty="0">
                <a:latin typeface="Raleway" pitchFamily="2" charset="0"/>
              </a:rPr>
              <a:t>.</a:t>
            </a:r>
          </a:p>
          <a:p>
            <a:pPr marL="0" indent="0" algn="just">
              <a:lnSpc>
                <a:spcPct val="100000"/>
              </a:lnSpc>
              <a:buNone/>
            </a:pPr>
            <a:r>
              <a:rPr lang="nb-NO" sz="1400" dirty="0">
                <a:latin typeface="Raleway" pitchFamily="2" charset="0"/>
              </a:rPr>
              <a:t>Våre kjerneverdier er stemt frem av Auksjonen sine medarbeidere gjennom undersøkelse våren 2024.</a:t>
            </a:r>
          </a:p>
        </p:txBody>
      </p:sp>
      <p:sp>
        <p:nvSpPr>
          <p:cNvPr id="14" name="Rektangel 13">
            <a:extLst>
              <a:ext uri="{FF2B5EF4-FFF2-40B4-BE49-F238E27FC236}">
                <a16:creationId xmlns:a16="http://schemas.microsoft.com/office/drawing/2014/main" id="{87AFDED7-8488-20F5-E9E9-00A4F3F8CF90}"/>
              </a:ext>
            </a:extLst>
          </p:cNvPr>
          <p:cNvSpPr/>
          <p:nvPr/>
        </p:nvSpPr>
        <p:spPr>
          <a:xfrm rot="16200000">
            <a:off x="1337257" y="339045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6" name="Bilde 15" descr="Et bilde som inneholder sort, mørke, Grafikk, design&#10;&#10;Automatisk generert beskrivelse">
            <a:extLst>
              <a:ext uri="{FF2B5EF4-FFF2-40B4-BE49-F238E27FC236}">
                <a16:creationId xmlns:a16="http://schemas.microsoft.com/office/drawing/2014/main" id="{8EC74643-445E-CF83-B7E9-3C4F1EB1D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792" y="4291153"/>
            <a:ext cx="845485" cy="884273"/>
          </a:xfrm>
          <a:prstGeom prst="rect">
            <a:avLst/>
          </a:prstGeom>
        </p:spPr>
      </p:pic>
      <p:pic>
        <p:nvPicPr>
          <p:cNvPr id="19" name="Bilde 18" descr="Et bilde som inneholder skjermbilde, sort, Grafikk, mørke&#10;&#10;Automatisk generert beskrivelse">
            <a:extLst>
              <a:ext uri="{FF2B5EF4-FFF2-40B4-BE49-F238E27FC236}">
                <a16:creationId xmlns:a16="http://schemas.microsoft.com/office/drawing/2014/main" id="{ABD92C0F-83AC-AE83-6C2C-EA2575C4E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0829" y="1346587"/>
            <a:ext cx="886120" cy="901820"/>
          </a:xfrm>
          <a:prstGeom prst="rect">
            <a:avLst/>
          </a:prstGeom>
        </p:spPr>
      </p:pic>
      <p:pic>
        <p:nvPicPr>
          <p:cNvPr id="21" name="Bilde 20" descr="Et bilde som inneholder sort, Grafikk, skjermbilde, mørke&#10;&#10;Automatisk generert beskrivelse">
            <a:extLst>
              <a:ext uri="{FF2B5EF4-FFF2-40B4-BE49-F238E27FC236}">
                <a16:creationId xmlns:a16="http://schemas.microsoft.com/office/drawing/2014/main" id="{1CE5F941-7A81-AB59-702D-0EB77D7FD2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045" y="4296232"/>
            <a:ext cx="875038" cy="879194"/>
          </a:xfrm>
          <a:prstGeom prst="rect">
            <a:avLst/>
          </a:prstGeom>
        </p:spPr>
      </p:pic>
      <p:pic>
        <p:nvPicPr>
          <p:cNvPr id="23" name="Bilde 22" descr="Et bilde som inneholder sort, Grafikk, skjermbilde, mørke&#10;&#10;Automatisk generert beskrivelse">
            <a:extLst>
              <a:ext uri="{FF2B5EF4-FFF2-40B4-BE49-F238E27FC236}">
                <a16:creationId xmlns:a16="http://schemas.microsoft.com/office/drawing/2014/main" id="{B0982BCF-0B4F-449B-537A-C679A1666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420" y="1438939"/>
            <a:ext cx="916597" cy="809468"/>
          </a:xfrm>
          <a:prstGeom prst="rect">
            <a:avLst/>
          </a:prstGeom>
        </p:spPr>
      </p:pic>
      <p:pic>
        <p:nvPicPr>
          <p:cNvPr id="25" name="Bilde 24" descr="Et bilde som inneholder sort, Grafikk, mørke, design&#10;&#10;Automatisk generert beskrivelse">
            <a:extLst>
              <a:ext uri="{FF2B5EF4-FFF2-40B4-BE49-F238E27FC236}">
                <a16:creationId xmlns:a16="http://schemas.microsoft.com/office/drawing/2014/main" id="{B54BA774-6EB7-6E97-0C01-0FFE74A1EE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1045" y="1217875"/>
            <a:ext cx="1029859" cy="1030532"/>
          </a:xfrm>
          <a:prstGeom prst="rect">
            <a:avLst/>
          </a:prstGeom>
        </p:spPr>
      </p:pic>
      <p:pic>
        <p:nvPicPr>
          <p:cNvPr id="27" name="Bilde 26" descr="Et bilde som inneholder sort, Grafikk, mørke, design&#10;&#10;Automatisk generert beskrivelse">
            <a:extLst>
              <a:ext uri="{FF2B5EF4-FFF2-40B4-BE49-F238E27FC236}">
                <a16:creationId xmlns:a16="http://schemas.microsoft.com/office/drawing/2014/main" id="{2CEBA450-F648-40ED-47E9-2A9C64B2D4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5645" y="4303620"/>
            <a:ext cx="892585" cy="871806"/>
          </a:xfrm>
          <a:prstGeom prst="rect">
            <a:avLst/>
          </a:prstGeom>
        </p:spPr>
      </p:pic>
      <p:pic>
        <p:nvPicPr>
          <p:cNvPr id="29" name="Bilde 28" descr="Et bilde som inneholder sort, skjermbilde, mørke, hvit&#10;&#10;Automatisk generert beskrivelse">
            <a:extLst>
              <a:ext uri="{FF2B5EF4-FFF2-40B4-BE49-F238E27FC236}">
                <a16:creationId xmlns:a16="http://schemas.microsoft.com/office/drawing/2014/main" id="{7E39E9E6-FBAA-B840-03DA-DBDF63AC5A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2839" y="4331789"/>
            <a:ext cx="780376" cy="843637"/>
          </a:xfrm>
          <a:prstGeom prst="rect">
            <a:avLst/>
          </a:prstGeom>
        </p:spPr>
      </p:pic>
      <p:pic>
        <p:nvPicPr>
          <p:cNvPr id="31" name="Bilde 30" descr="Et bilde som inneholder sort, skjermbilde, Grafikk, design&#10;&#10;Automatisk generert beskrivelse">
            <a:extLst>
              <a:ext uri="{FF2B5EF4-FFF2-40B4-BE49-F238E27FC236}">
                <a16:creationId xmlns:a16="http://schemas.microsoft.com/office/drawing/2014/main" id="{D267852B-66F9-D563-3A68-AA18495F6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7793" y="1404769"/>
            <a:ext cx="860262" cy="843638"/>
          </a:xfrm>
          <a:prstGeom prst="rect">
            <a:avLst/>
          </a:prstGeom>
        </p:spPr>
      </p:pic>
      <p:pic>
        <p:nvPicPr>
          <p:cNvPr id="33" name="Bilde 32" descr="Et bilde som inneholder sort, skjermbilde, Grafikk, design&#10;&#10;Automatisk generert beskrivelse">
            <a:extLst>
              <a:ext uri="{FF2B5EF4-FFF2-40B4-BE49-F238E27FC236}">
                <a16:creationId xmlns:a16="http://schemas.microsoft.com/office/drawing/2014/main" id="{144C7918-5728-8360-5ED5-F2D2465C9B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2777" y="4487863"/>
            <a:ext cx="782224" cy="687563"/>
          </a:xfrm>
          <a:prstGeom prst="rect">
            <a:avLst/>
          </a:prstGeom>
        </p:spPr>
      </p:pic>
      <p:pic>
        <p:nvPicPr>
          <p:cNvPr id="35" name="Bilde 34" descr="Et bilde som inneholder skjermbilde, Grafikk, sort, symbol&#10;&#10;Automatisk generert beskrivelse">
            <a:extLst>
              <a:ext uri="{FF2B5EF4-FFF2-40B4-BE49-F238E27FC236}">
                <a16:creationId xmlns:a16="http://schemas.microsoft.com/office/drawing/2014/main" id="{38723DC3-DF71-FB49-0CBB-5803B7672A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3680" y="1335043"/>
            <a:ext cx="561964" cy="913364"/>
          </a:xfrm>
          <a:prstGeom prst="rect">
            <a:avLst/>
          </a:prstGeom>
        </p:spPr>
      </p:pic>
      <p:sp>
        <p:nvSpPr>
          <p:cNvPr id="38" name="Undertittel 2">
            <a:extLst>
              <a:ext uri="{FF2B5EF4-FFF2-40B4-BE49-F238E27FC236}">
                <a16:creationId xmlns:a16="http://schemas.microsoft.com/office/drawing/2014/main" id="{6E1EA03E-8D77-2881-F7E9-AC01A6BA63F4}"/>
              </a:ext>
            </a:extLst>
          </p:cNvPr>
          <p:cNvSpPr txBox="1">
            <a:spLocks/>
          </p:cNvSpPr>
          <p:nvPr/>
        </p:nvSpPr>
        <p:spPr>
          <a:xfrm>
            <a:off x="4714430" y="2439838"/>
            <a:ext cx="1183087"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setter kjøpere </a:t>
            </a:r>
            <a:br>
              <a:rPr lang="nb-NO" sz="900" dirty="0">
                <a:solidFill>
                  <a:srgbClr val="CF031C"/>
                </a:solidFill>
                <a:latin typeface="Raleway" pitchFamily="2" charset="0"/>
              </a:rPr>
            </a:br>
            <a:r>
              <a:rPr lang="nb-NO" sz="900" dirty="0">
                <a:solidFill>
                  <a:srgbClr val="CF031C"/>
                </a:solidFill>
                <a:latin typeface="Raleway" pitchFamily="2" charset="0"/>
              </a:rPr>
              <a:t>og selgere først</a:t>
            </a:r>
          </a:p>
        </p:txBody>
      </p:sp>
      <p:sp>
        <p:nvSpPr>
          <p:cNvPr id="39" name="Undertittel 2">
            <a:extLst>
              <a:ext uri="{FF2B5EF4-FFF2-40B4-BE49-F238E27FC236}">
                <a16:creationId xmlns:a16="http://schemas.microsoft.com/office/drawing/2014/main" id="{07640C94-0842-B337-719F-0E11D84825AC}"/>
              </a:ext>
            </a:extLst>
          </p:cNvPr>
          <p:cNvSpPr txBox="1">
            <a:spLocks/>
          </p:cNvSpPr>
          <p:nvPr/>
        </p:nvSpPr>
        <p:spPr>
          <a:xfrm>
            <a:off x="6213118" y="2440683"/>
            <a:ext cx="1183087"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er ydmyke og viser respekt</a:t>
            </a:r>
          </a:p>
        </p:txBody>
      </p:sp>
      <p:sp>
        <p:nvSpPr>
          <p:cNvPr id="40" name="Undertittel 2">
            <a:extLst>
              <a:ext uri="{FF2B5EF4-FFF2-40B4-BE49-F238E27FC236}">
                <a16:creationId xmlns:a16="http://schemas.microsoft.com/office/drawing/2014/main" id="{8D9538EE-7E4E-4D49-1283-8F49B3F702D5}"/>
              </a:ext>
            </a:extLst>
          </p:cNvPr>
          <p:cNvSpPr txBox="1">
            <a:spLocks/>
          </p:cNvSpPr>
          <p:nvPr/>
        </p:nvSpPr>
        <p:spPr>
          <a:xfrm>
            <a:off x="7846009" y="2439838"/>
            <a:ext cx="845485"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handler </a:t>
            </a:r>
            <a:br>
              <a:rPr lang="nb-NO" sz="900" dirty="0">
                <a:solidFill>
                  <a:srgbClr val="CF031C"/>
                </a:solidFill>
                <a:latin typeface="Raleway" pitchFamily="2" charset="0"/>
              </a:rPr>
            </a:br>
            <a:r>
              <a:rPr lang="nb-NO" sz="900" dirty="0">
                <a:solidFill>
                  <a:srgbClr val="CF031C"/>
                </a:solidFill>
                <a:latin typeface="Raleway" pitchFamily="2" charset="0"/>
              </a:rPr>
              <a:t>med hjertet</a:t>
            </a:r>
          </a:p>
        </p:txBody>
      </p:sp>
      <p:sp>
        <p:nvSpPr>
          <p:cNvPr id="41" name="Undertittel 2">
            <a:extLst>
              <a:ext uri="{FF2B5EF4-FFF2-40B4-BE49-F238E27FC236}">
                <a16:creationId xmlns:a16="http://schemas.microsoft.com/office/drawing/2014/main" id="{C78DFD3F-2A1D-C430-2535-8217AF51F2F8}"/>
              </a:ext>
            </a:extLst>
          </p:cNvPr>
          <p:cNvSpPr txBox="1">
            <a:spLocks/>
          </p:cNvSpPr>
          <p:nvPr/>
        </p:nvSpPr>
        <p:spPr>
          <a:xfrm>
            <a:off x="9474229" y="2439838"/>
            <a:ext cx="780376"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leverer resultater</a:t>
            </a:r>
          </a:p>
        </p:txBody>
      </p:sp>
      <p:sp>
        <p:nvSpPr>
          <p:cNvPr id="42" name="Undertittel 2">
            <a:extLst>
              <a:ext uri="{FF2B5EF4-FFF2-40B4-BE49-F238E27FC236}">
                <a16:creationId xmlns:a16="http://schemas.microsoft.com/office/drawing/2014/main" id="{5A503C51-5643-893D-4F4D-07D04318A80D}"/>
              </a:ext>
            </a:extLst>
          </p:cNvPr>
          <p:cNvSpPr txBox="1">
            <a:spLocks/>
          </p:cNvSpPr>
          <p:nvPr/>
        </p:nvSpPr>
        <p:spPr>
          <a:xfrm>
            <a:off x="11039802" y="2439838"/>
            <a:ext cx="780376"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tar </a:t>
            </a:r>
            <a:br>
              <a:rPr lang="nb-NO" sz="900" dirty="0">
                <a:solidFill>
                  <a:srgbClr val="CF031C"/>
                </a:solidFill>
                <a:latin typeface="Raleway" pitchFamily="2" charset="0"/>
              </a:rPr>
            </a:br>
            <a:r>
              <a:rPr lang="nb-NO" sz="900" dirty="0">
                <a:solidFill>
                  <a:srgbClr val="CF031C"/>
                </a:solidFill>
                <a:latin typeface="Raleway" pitchFamily="2" charset="0"/>
              </a:rPr>
              <a:t>eierskap</a:t>
            </a:r>
          </a:p>
        </p:txBody>
      </p:sp>
      <p:sp>
        <p:nvSpPr>
          <p:cNvPr id="48" name="Undertittel 2">
            <a:extLst>
              <a:ext uri="{FF2B5EF4-FFF2-40B4-BE49-F238E27FC236}">
                <a16:creationId xmlns:a16="http://schemas.microsoft.com/office/drawing/2014/main" id="{0336F908-0145-3A11-2A94-B90A0B7047A7}"/>
              </a:ext>
            </a:extLst>
          </p:cNvPr>
          <p:cNvSpPr txBox="1">
            <a:spLocks/>
          </p:cNvSpPr>
          <p:nvPr/>
        </p:nvSpPr>
        <p:spPr>
          <a:xfrm>
            <a:off x="4597312" y="5367424"/>
            <a:ext cx="1183087"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skal hele tiden</a:t>
            </a:r>
            <a:br>
              <a:rPr lang="nb-NO" sz="900" dirty="0">
                <a:solidFill>
                  <a:srgbClr val="CF031C"/>
                </a:solidFill>
                <a:latin typeface="Raleway" pitchFamily="2" charset="0"/>
              </a:rPr>
            </a:br>
            <a:r>
              <a:rPr lang="nb-NO" sz="900" dirty="0">
                <a:solidFill>
                  <a:srgbClr val="CF031C"/>
                </a:solidFill>
                <a:latin typeface="Raleway" pitchFamily="2" charset="0"/>
              </a:rPr>
              <a:t> forbedre oss</a:t>
            </a:r>
          </a:p>
        </p:txBody>
      </p:sp>
      <p:sp>
        <p:nvSpPr>
          <p:cNvPr id="49" name="Undertittel 2">
            <a:extLst>
              <a:ext uri="{FF2B5EF4-FFF2-40B4-BE49-F238E27FC236}">
                <a16:creationId xmlns:a16="http://schemas.microsoft.com/office/drawing/2014/main" id="{815B0876-FF07-CAC7-AF2F-BF5D30511F26}"/>
              </a:ext>
            </a:extLst>
          </p:cNvPr>
          <p:cNvSpPr txBox="1">
            <a:spLocks/>
          </p:cNvSpPr>
          <p:nvPr/>
        </p:nvSpPr>
        <p:spPr>
          <a:xfrm>
            <a:off x="6096000" y="5368269"/>
            <a:ext cx="1183087"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tar modige beslutninger</a:t>
            </a:r>
          </a:p>
        </p:txBody>
      </p:sp>
      <p:sp>
        <p:nvSpPr>
          <p:cNvPr id="50" name="Undertittel 2">
            <a:extLst>
              <a:ext uri="{FF2B5EF4-FFF2-40B4-BE49-F238E27FC236}">
                <a16:creationId xmlns:a16="http://schemas.microsoft.com/office/drawing/2014/main" id="{E1D9E276-7D57-E466-9031-5C5B1EF23DEA}"/>
              </a:ext>
            </a:extLst>
          </p:cNvPr>
          <p:cNvSpPr txBox="1">
            <a:spLocks/>
          </p:cNvSpPr>
          <p:nvPr/>
        </p:nvSpPr>
        <p:spPr>
          <a:xfrm>
            <a:off x="7889699" y="5367424"/>
            <a:ext cx="1021670"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står sterkere sammen</a:t>
            </a:r>
          </a:p>
        </p:txBody>
      </p:sp>
      <p:sp>
        <p:nvSpPr>
          <p:cNvPr id="51" name="Undertittel 2">
            <a:extLst>
              <a:ext uri="{FF2B5EF4-FFF2-40B4-BE49-F238E27FC236}">
                <a16:creationId xmlns:a16="http://schemas.microsoft.com/office/drawing/2014/main" id="{EC9338E7-8566-40AB-89BA-C78537049301}"/>
              </a:ext>
            </a:extLst>
          </p:cNvPr>
          <p:cNvSpPr txBox="1">
            <a:spLocks/>
          </p:cNvSpPr>
          <p:nvPr/>
        </p:nvSpPr>
        <p:spPr>
          <a:xfrm>
            <a:off x="9407793" y="5368269"/>
            <a:ext cx="1021670"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har ryggrad og pågangsmot</a:t>
            </a:r>
          </a:p>
        </p:txBody>
      </p:sp>
      <p:sp>
        <p:nvSpPr>
          <p:cNvPr id="52" name="Undertittel 2">
            <a:extLst>
              <a:ext uri="{FF2B5EF4-FFF2-40B4-BE49-F238E27FC236}">
                <a16:creationId xmlns:a16="http://schemas.microsoft.com/office/drawing/2014/main" id="{47B84EB3-74AD-CA27-E6F0-F771DB8050B9}"/>
              </a:ext>
            </a:extLst>
          </p:cNvPr>
          <p:cNvSpPr txBox="1">
            <a:spLocks/>
          </p:cNvSpPr>
          <p:nvPr/>
        </p:nvSpPr>
        <p:spPr>
          <a:xfrm>
            <a:off x="11042866" y="5367424"/>
            <a:ext cx="780376" cy="499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900" dirty="0">
                <a:solidFill>
                  <a:srgbClr val="CF031C"/>
                </a:solidFill>
                <a:latin typeface="Raleway" pitchFamily="2" charset="0"/>
              </a:rPr>
              <a:t>Vi utgjør en forskjell</a:t>
            </a:r>
          </a:p>
        </p:txBody>
      </p:sp>
      <p:sp>
        <p:nvSpPr>
          <p:cNvPr id="2" name="TekstSylinder 1">
            <a:extLst>
              <a:ext uri="{FF2B5EF4-FFF2-40B4-BE49-F238E27FC236}">
                <a16:creationId xmlns:a16="http://schemas.microsoft.com/office/drawing/2014/main" id="{197A05F8-56A2-F55D-1233-BBED74E66931}"/>
              </a:ext>
            </a:extLst>
          </p:cNvPr>
          <p:cNvSpPr txBox="1"/>
          <p:nvPr/>
        </p:nvSpPr>
        <p:spPr>
          <a:xfrm>
            <a:off x="11734800" y="6532165"/>
            <a:ext cx="399468" cy="215444"/>
          </a:xfrm>
          <a:prstGeom prst="rect">
            <a:avLst/>
          </a:prstGeom>
          <a:noFill/>
        </p:spPr>
        <p:txBody>
          <a:bodyPr wrap="none" rtlCol="0">
            <a:spAutoFit/>
          </a:bodyPr>
          <a:lstStyle/>
          <a:p>
            <a:r>
              <a:rPr lang="nb-NO" sz="800" dirty="0">
                <a:latin typeface="Raleway" pitchFamily="2" charset="0"/>
              </a:rPr>
              <a:t>7/31</a:t>
            </a:r>
          </a:p>
        </p:txBody>
      </p:sp>
      <p:pic>
        <p:nvPicPr>
          <p:cNvPr id="4" name="Bilde 3" descr="Et bilde som inneholder tekst, Font, Grafikk, grafisk design&#10;&#10;Automatisk generert beskrivelse">
            <a:extLst>
              <a:ext uri="{FF2B5EF4-FFF2-40B4-BE49-F238E27FC236}">
                <a16:creationId xmlns:a16="http://schemas.microsoft.com/office/drawing/2014/main" id="{045EDAFC-6003-743A-8F53-F566CFA025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5" name="Undertittel 2">
            <a:extLst>
              <a:ext uri="{FF2B5EF4-FFF2-40B4-BE49-F238E27FC236}">
                <a16:creationId xmlns:a16="http://schemas.microsoft.com/office/drawing/2014/main" id="{E9393E09-4AC2-CE1C-11F5-BC466568E9DA}"/>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8331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descr="Et bilde som inneholder himmel, utendørs, sky, gress&#10;&#10;Automatisk generert beskrivelse">
            <a:extLst>
              <a:ext uri="{FF2B5EF4-FFF2-40B4-BE49-F238E27FC236}">
                <a16:creationId xmlns:a16="http://schemas.microsoft.com/office/drawing/2014/main" id="{E36EA06C-1867-32AC-3431-7CAB33B53B1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4869" b="861"/>
          <a:stretch/>
        </p:blipFill>
        <p:spPr>
          <a:xfrm>
            <a:off x="20" y="2"/>
            <a:ext cx="12191980" cy="6857998"/>
          </a:xfrm>
          <a:prstGeom prst="rect">
            <a:avLst/>
          </a:prstGeom>
        </p:spPr>
      </p:pic>
      <p:sp>
        <p:nvSpPr>
          <p:cNvPr id="12" name="Tittel 1">
            <a:extLst>
              <a:ext uri="{FF2B5EF4-FFF2-40B4-BE49-F238E27FC236}">
                <a16:creationId xmlns:a16="http://schemas.microsoft.com/office/drawing/2014/main" id="{08064C98-7BA3-4A39-4F39-B9633F534BEC}"/>
              </a:ext>
            </a:extLst>
          </p:cNvPr>
          <p:cNvSpPr txBox="1">
            <a:spLocks/>
          </p:cNvSpPr>
          <p:nvPr/>
        </p:nvSpPr>
        <p:spPr>
          <a:xfrm>
            <a:off x="2879546" y="5521907"/>
            <a:ext cx="6432907"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nb-NO" sz="5400" dirty="0">
              <a:latin typeface="Roboto" panose="02000000000000000000" pitchFamily="2" charset="0"/>
              <a:ea typeface="Roboto" panose="02000000000000000000" pitchFamily="2" charset="0"/>
              <a:cs typeface="Roboto" panose="02000000000000000000" pitchFamily="2" charset="0"/>
            </a:endParaRPr>
          </a:p>
        </p:txBody>
      </p:sp>
      <p:sp>
        <p:nvSpPr>
          <p:cNvPr id="13" name="Rektangel 12">
            <a:extLst>
              <a:ext uri="{FF2B5EF4-FFF2-40B4-BE49-F238E27FC236}">
                <a16:creationId xmlns:a16="http://schemas.microsoft.com/office/drawing/2014/main" id="{63ABA261-798E-899C-93B6-AD63ABC1C226}"/>
              </a:ext>
            </a:extLst>
          </p:cNvPr>
          <p:cNvSpPr/>
          <p:nvPr/>
        </p:nvSpPr>
        <p:spPr>
          <a:xfrm>
            <a:off x="0" y="6790141"/>
            <a:ext cx="12192000"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
            <a:extLst>
              <a:ext uri="{FF2B5EF4-FFF2-40B4-BE49-F238E27FC236}">
                <a16:creationId xmlns:a16="http://schemas.microsoft.com/office/drawing/2014/main" id="{B6CFBE70-9B5E-1BE5-61A8-0111EC912632}"/>
              </a:ext>
            </a:extLst>
          </p:cNvPr>
          <p:cNvSpPr txBox="1">
            <a:spLocks/>
          </p:cNvSpPr>
          <p:nvPr/>
        </p:nvSpPr>
        <p:spPr>
          <a:xfrm>
            <a:off x="2879546" y="5971617"/>
            <a:ext cx="6432907" cy="809287"/>
          </a:xfrm>
          <a:prstGeom prst="rect">
            <a:avLst/>
          </a:prstGeom>
          <a:effectLst>
            <a:outerShdw blurRad="50800" dist="38100" dir="2700000" sx="96000" sy="96000" algn="tl" rotWithShape="0">
              <a:prstClr val="black">
                <a:alpha val="40000"/>
              </a:prstClr>
            </a:outerShdw>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5400" dirty="0">
                <a:latin typeface="Roboto" panose="02000000000000000000" pitchFamily="2" charset="0"/>
                <a:ea typeface="Roboto" panose="02000000000000000000" pitchFamily="2" charset="0"/>
                <a:cs typeface="Roboto" panose="02000000000000000000" pitchFamily="2" charset="0"/>
              </a:rPr>
              <a:t>Environment</a:t>
            </a:r>
          </a:p>
        </p:txBody>
      </p:sp>
    </p:spTree>
    <p:extLst>
      <p:ext uri="{BB962C8B-B14F-4D97-AF65-F5344CB8AC3E}">
        <p14:creationId xmlns:p14="http://schemas.microsoft.com/office/powerpoint/2010/main" val="80155736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A4217E0-8F62-D724-EFCA-1AA071622427}"/>
              </a:ext>
            </a:extLst>
          </p:cNvPr>
          <p:cNvPicPr>
            <a:picLocks noChangeAspect="1"/>
          </p:cNvPicPr>
          <p:nvPr/>
        </p:nvPicPr>
        <p:blipFill>
          <a:blip r:embed="rId3">
            <a:extLst>
              <a:ext uri="{28A0092B-C50C-407E-A947-70E740481C1C}">
                <a14:useLocalDpi xmlns:a14="http://schemas.microsoft.com/office/drawing/2010/main" val="0"/>
              </a:ext>
            </a:extLst>
          </a:blip>
          <a:srcRect t="12447" b="12447"/>
          <a:stretch/>
        </p:blipFill>
        <p:spPr>
          <a:xfrm>
            <a:off x="6376824" y="0"/>
            <a:ext cx="5561744" cy="6256962"/>
          </a:xfrm>
          <a:prstGeom prst="rect">
            <a:avLst/>
          </a:prstGeom>
        </p:spPr>
      </p:pic>
      <p:sp>
        <p:nvSpPr>
          <p:cNvPr id="5" name="Plassholder for innhold 2">
            <a:extLst>
              <a:ext uri="{FF2B5EF4-FFF2-40B4-BE49-F238E27FC236}">
                <a16:creationId xmlns:a16="http://schemas.microsoft.com/office/drawing/2014/main" id="{B8E3CC4D-235F-9027-D3B1-1741FFB3E782}"/>
              </a:ext>
            </a:extLst>
          </p:cNvPr>
          <p:cNvSpPr>
            <a:spLocks noGrp="1"/>
          </p:cNvSpPr>
          <p:nvPr>
            <p:ph idx="1"/>
          </p:nvPr>
        </p:nvSpPr>
        <p:spPr>
          <a:xfrm>
            <a:off x="860034" y="3822853"/>
            <a:ext cx="4580131" cy="2785679"/>
          </a:xfrm>
        </p:spPr>
        <p:txBody>
          <a:bodyPr>
            <a:normAutofit/>
          </a:bodyPr>
          <a:lstStyle/>
          <a:p>
            <a:pPr marL="0" indent="0">
              <a:lnSpc>
                <a:spcPct val="100000"/>
              </a:lnSpc>
              <a:buNone/>
            </a:pPr>
            <a:r>
              <a:rPr lang="nb-NO" sz="1400" b="1" dirty="0">
                <a:latin typeface="Raleway" pitchFamily="2" charset="0"/>
              </a:rPr>
              <a:t>Vår forretningsmodell </a:t>
            </a:r>
            <a:r>
              <a:rPr lang="nb-NO" sz="1400" dirty="0">
                <a:latin typeface="Raleway" pitchFamily="2" charset="0"/>
              </a:rPr>
              <a:t>er bygget på å skape verdier for våre selgere og kjøpere. Vi skal være åpne og transparente.  Vi sørger for at brukte maskiner, kjøretøy og utstyr som fortsatt har levetid, kan få nytt liv i stedet for å bli kastet eller resirkulert, og at ubrukt utstyr kommer til nytte. Dette oppnås gjennom en miljøvennlig salgsprosess hvor vi prøver å unngå unødig transport og frakt av salgsobjekter. Ved å forenkle handelen med brukte varer, bidrar vi til at bedrifter ser både verdien og enkelheten i å kjøpe og selge brukte produkter, heller enn å investere i nye.</a:t>
            </a:r>
          </a:p>
        </p:txBody>
      </p:sp>
      <p:sp>
        <p:nvSpPr>
          <p:cNvPr id="6" name="Rektangel 5">
            <a:extLst>
              <a:ext uri="{FF2B5EF4-FFF2-40B4-BE49-F238E27FC236}">
                <a16:creationId xmlns:a16="http://schemas.microsoft.com/office/drawing/2014/main" id="{D6423C60-85E7-67C9-5B74-3919422F5221}"/>
              </a:ext>
            </a:extLst>
          </p:cNvPr>
          <p:cNvSpPr/>
          <p:nvPr/>
        </p:nvSpPr>
        <p:spPr>
          <a:xfrm rot="16200000">
            <a:off x="3286890" y="3089932"/>
            <a:ext cx="6256963" cy="77095"/>
          </a:xfrm>
          <a:prstGeom prst="rect">
            <a:avLst/>
          </a:prstGeom>
          <a:solidFill>
            <a:srgbClr val="CF0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12" name="Gruppe 11">
            <a:extLst>
              <a:ext uri="{FF2B5EF4-FFF2-40B4-BE49-F238E27FC236}">
                <a16:creationId xmlns:a16="http://schemas.microsoft.com/office/drawing/2014/main" id="{46B4A3AD-93E7-175E-6D92-A31312A38449}"/>
              </a:ext>
            </a:extLst>
          </p:cNvPr>
          <p:cNvGrpSpPr/>
          <p:nvPr/>
        </p:nvGrpSpPr>
        <p:grpSpPr>
          <a:xfrm>
            <a:off x="1921061" y="668797"/>
            <a:ext cx="2458076" cy="2459682"/>
            <a:chOff x="1921061" y="668797"/>
            <a:chExt cx="2458076" cy="2459682"/>
          </a:xfrm>
        </p:grpSpPr>
        <p:pic>
          <p:nvPicPr>
            <p:cNvPr id="8" name="Bilde 7" descr="Et bilde som inneholder sort, Grafikk, mørke, design&#10;&#10;Automatisk generert beskrivelse">
              <a:extLst>
                <a:ext uri="{FF2B5EF4-FFF2-40B4-BE49-F238E27FC236}">
                  <a16:creationId xmlns:a16="http://schemas.microsoft.com/office/drawing/2014/main" id="{D6633F29-4E82-7B55-A610-84B529AEB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061" y="668797"/>
              <a:ext cx="2458076" cy="2459682"/>
            </a:xfrm>
            <a:prstGeom prst="rect">
              <a:avLst/>
            </a:prstGeom>
          </p:spPr>
        </p:pic>
        <p:sp>
          <p:nvSpPr>
            <p:cNvPr id="11" name="Ellipse 10">
              <a:extLst>
                <a:ext uri="{FF2B5EF4-FFF2-40B4-BE49-F238E27FC236}">
                  <a16:creationId xmlns:a16="http://schemas.microsoft.com/office/drawing/2014/main" id="{07B8CB61-6148-B361-36BA-C96423C529D6}"/>
                </a:ext>
              </a:extLst>
            </p:cNvPr>
            <p:cNvSpPr/>
            <p:nvPr/>
          </p:nvSpPr>
          <p:spPr>
            <a:xfrm>
              <a:off x="2721166" y="1685581"/>
              <a:ext cx="407624" cy="4627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Grafikk, symbol, sirkel, Font&#10;&#10;Automatisk generert beskrivelse">
              <a:extLst>
                <a:ext uri="{FF2B5EF4-FFF2-40B4-BE49-F238E27FC236}">
                  <a16:creationId xmlns:a16="http://schemas.microsoft.com/office/drawing/2014/main" id="{843AB067-22AC-D6EA-D557-C7AF7CC08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235" y="1537144"/>
              <a:ext cx="722987" cy="722987"/>
            </a:xfrm>
            <a:prstGeom prst="rect">
              <a:avLst/>
            </a:prstGeom>
          </p:spPr>
        </p:pic>
      </p:grpSp>
      <p:sp>
        <p:nvSpPr>
          <p:cNvPr id="2" name="TekstSylinder 1">
            <a:extLst>
              <a:ext uri="{FF2B5EF4-FFF2-40B4-BE49-F238E27FC236}">
                <a16:creationId xmlns:a16="http://schemas.microsoft.com/office/drawing/2014/main" id="{72EB10F9-029B-FCC4-CECF-2528EE7B2918}"/>
              </a:ext>
            </a:extLst>
          </p:cNvPr>
          <p:cNvSpPr txBox="1"/>
          <p:nvPr/>
        </p:nvSpPr>
        <p:spPr>
          <a:xfrm>
            <a:off x="11734800" y="6532165"/>
            <a:ext cx="405880" cy="215444"/>
          </a:xfrm>
          <a:prstGeom prst="rect">
            <a:avLst/>
          </a:prstGeom>
          <a:noFill/>
        </p:spPr>
        <p:txBody>
          <a:bodyPr wrap="none" rtlCol="0">
            <a:spAutoFit/>
          </a:bodyPr>
          <a:lstStyle/>
          <a:p>
            <a:r>
              <a:rPr lang="nb-NO" sz="800" dirty="0">
                <a:latin typeface="Raleway" pitchFamily="2" charset="0"/>
              </a:rPr>
              <a:t>9/31</a:t>
            </a:r>
          </a:p>
        </p:txBody>
      </p:sp>
      <p:pic>
        <p:nvPicPr>
          <p:cNvPr id="13" name="Bilde 12" descr="Et bilde som inneholder tekst, Font, Grafikk, grafisk design&#10;&#10;Automatisk generert beskrivelse">
            <a:extLst>
              <a:ext uri="{FF2B5EF4-FFF2-40B4-BE49-F238E27FC236}">
                <a16:creationId xmlns:a16="http://schemas.microsoft.com/office/drawing/2014/main" id="{EC464445-0B78-D9A1-C24F-C4788D9D3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8626" y="6608532"/>
            <a:ext cx="683054" cy="103533"/>
          </a:xfrm>
          <a:prstGeom prst="rect">
            <a:avLst/>
          </a:prstGeom>
        </p:spPr>
      </p:pic>
      <p:sp>
        <p:nvSpPr>
          <p:cNvPr id="9" name="Undertittel 2">
            <a:extLst>
              <a:ext uri="{FF2B5EF4-FFF2-40B4-BE49-F238E27FC236}">
                <a16:creationId xmlns:a16="http://schemas.microsoft.com/office/drawing/2014/main" id="{E1EF405A-B923-8E56-BD43-26DB8414ED55}"/>
              </a:ext>
            </a:extLst>
          </p:cNvPr>
          <p:cNvSpPr txBox="1">
            <a:spLocks/>
          </p:cNvSpPr>
          <p:nvPr/>
        </p:nvSpPr>
        <p:spPr>
          <a:xfrm>
            <a:off x="8607971" y="6561910"/>
            <a:ext cx="2696128" cy="150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900" dirty="0">
                <a:latin typeface="Raleway" pitchFamily="2" charset="0"/>
              </a:rPr>
              <a:t>RAPPORT BÆREKRAFTSPUNKTER 2023  |  </a:t>
            </a:r>
            <a:endParaRPr lang="nb-NO" sz="900" dirty="0">
              <a:solidFill>
                <a:srgbClr val="CF031C"/>
              </a:solidFill>
              <a:latin typeface="Raleway" pitchFamily="2" charset="0"/>
            </a:endParaRPr>
          </a:p>
        </p:txBody>
      </p:sp>
    </p:spTree>
    <p:extLst>
      <p:ext uri="{BB962C8B-B14F-4D97-AF65-F5344CB8AC3E}">
        <p14:creationId xmlns:p14="http://schemas.microsoft.com/office/powerpoint/2010/main" val="22335007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4911175CFB194AAA84671ADCD741D1" ma:contentTypeVersion="15" ma:contentTypeDescription="Opprett et nytt dokument." ma:contentTypeScope="" ma:versionID="8ab3108ea54f3875226f1e63be3956eb">
  <xsd:schema xmlns:xsd="http://www.w3.org/2001/XMLSchema" xmlns:xs="http://www.w3.org/2001/XMLSchema" xmlns:p="http://schemas.microsoft.com/office/2006/metadata/properties" xmlns:ns2="20cc93e8-30b4-4c60-a68a-01e3098cbfcd" xmlns:ns3="de04fa3f-bc3d-4b4e-8d04-39f12d38f1c0" targetNamespace="http://schemas.microsoft.com/office/2006/metadata/properties" ma:root="true" ma:fieldsID="687b765f06f0f91ed7628890ac2fb1ba" ns2:_="" ns3:_="">
    <xsd:import namespace="20cc93e8-30b4-4c60-a68a-01e3098cbfcd"/>
    <xsd:import namespace="de04fa3f-bc3d-4b4e-8d04-39f12d38f1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c93e8-30b4-4c60-a68a-01e3098cb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f318f5b8-01e4-45a0-9d4f-5da39a87de4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04fa3f-bc3d-4b4e-8d04-39f12d38f1c0"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75111f6-c8a0-4b22-b0a3-c35f55492fea}" ma:internalName="TaxCatchAll" ma:showField="CatchAllData" ma:web="de04fa3f-bc3d-4b4e-8d04-39f12d38f1c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0cc93e8-30b4-4c60-a68a-01e3098cbfcd">
      <Terms xmlns="http://schemas.microsoft.com/office/infopath/2007/PartnerControls"/>
    </lcf76f155ced4ddcb4097134ff3c332f>
    <TaxCatchAll xmlns="de04fa3f-bc3d-4b4e-8d04-39f12d38f1c0" xsi:nil="true"/>
    <SharedWithUsers xmlns="de04fa3f-bc3d-4b4e-8d04-39f12d38f1c0">
      <UserInfo>
        <DisplayName>Shilan Aswad Morad</DisplayName>
        <AccountId>13</AccountId>
        <AccountType/>
      </UserInfo>
    </SharedWithUsers>
  </documentManagement>
</p:properties>
</file>

<file path=customXml/itemProps1.xml><?xml version="1.0" encoding="utf-8"?>
<ds:datastoreItem xmlns:ds="http://schemas.openxmlformats.org/officeDocument/2006/customXml" ds:itemID="{B664BC3F-DC5B-4034-9B11-BC6C68E7CFC9}"/>
</file>

<file path=customXml/itemProps2.xml><?xml version="1.0" encoding="utf-8"?>
<ds:datastoreItem xmlns:ds="http://schemas.openxmlformats.org/officeDocument/2006/customXml" ds:itemID="{A9A52C66-5062-4775-A8E8-0BA7AEBE0FD9}">
  <ds:schemaRefs>
    <ds:schemaRef ds:uri="http://schemas.microsoft.com/sharepoint/v3/contenttype/forms"/>
  </ds:schemaRefs>
</ds:datastoreItem>
</file>

<file path=customXml/itemProps3.xml><?xml version="1.0" encoding="utf-8"?>
<ds:datastoreItem xmlns:ds="http://schemas.openxmlformats.org/officeDocument/2006/customXml" ds:itemID="{0521AE31-6962-40A4-84A2-260C9086D777}">
  <ds:schemaRef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elements/1.1/"/>
    <ds:schemaRef ds:uri="20cc93e8-30b4-4c60-a68a-01e3098cbfcd"/>
    <ds:schemaRef ds:uri="http://purl.org/dc/terms/"/>
    <ds:schemaRef ds:uri="de04fa3f-bc3d-4b4e-8d04-39f12d38f1c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4802</TotalTime>
  <Words>2813</Words>
  <Application>Microsoft Office PowerPoint</Application>
  <PresentationFormat>Widescreen</PresentationFormat>
  <Paragraphs>206</Paragraphs>
  <Slides>31</Slides>
  <Notes>31</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31</vt:i4>
      </vt:variant>
    </vt:vector>
  </HeadingPairs>
  <TitlesOfParts>
    <vt:vector size="38" baseType="lpstr">
      <vt:lpstr>Aptos</vt:lpstr>
      <vt:lpstr>Aptos Display</vt:lpstr>
      <vt:lpstr>Arial</vt:lpstr>
      <vt:lpstr>Calibri</vt:lpstr>
      <vt:lpstr>Raleway</vt:lpstr>
      <vt:lpstr>Roboto</vt:lpstr>
      <vt:lpstr>Office-tema</vt:lpstr>
      <vt:lpstr>PowerPoint-presentasjon</vt:lpstr>
      <vt:lpstr>PowerPoint-presentasjon</vt:lpstr>
      <vt:lpstr>Vår historie</vt:lpstr>
      <vt:lpstr>Vårt bidrag til en mer bærekraftig fremtid </vt:lpstr>
      <vt:lpstr>PowerPoint-presentasjon</vt:lpstr>
      <vt:lpstr>Agenda 2023</vt:lpstr>
      <vt:lpstr>Våre verdier</vt:lpstr>
      <vt:lpstr>PowerPoint-presentasjon</vt:lpstr>
      <vt:lpstr>PowerPoint-presentasjon</vt:lpstr>
      <vt:lpstr>Miljøfyrtårn</vt:lpstr>
      <vt:lpstr>Elektrisk firmabil</vt:lpstr>
      <vt:lpstr>C02 fotavtrykk kalkulator </vt:lpstr>
      <vt:lpstr>PowerPoint-presentasjon</vt:lpstr>
      <vt:lpstr>PowerPoint-presentasjon</vt:lpstr>
      <vt:lpstr>NRK TV-aksjonen 2023</vt:lpstr>
      <vt:lpstr>NRK TV-aksjonen 2023</vt:lpstr>
      <vt:lpstr>Resultater fra TV-aksjonen 2023</vt:lpstr>
      <vt:lpstr>#Fotballtrøyefredag</vt:lpstr>
      <vt:lpstr>Julegleden 2023 – Gled en som gruer seg til jul</vt:lpstr>
      <vt:lpstr>Kultur og arbeidsmiljø</vt:lpstr>
      <vt:lpstr>Likestillingsfokus i en mannsdominert bransje</vt:lpstr>
      <vt:lpstr>PowerPoint-presentasjon</vt:lpstr>
      <vt:lpstr>Kompetanseutvikling</vt:lpstr>
      <vt:lpstr>Medarbeiderundersøkelser</vt:lpstr>
      <vt:lpstr>PowerPoint-presentasjon</vt:lpstr>
      <vt:lpstr>PowerPoint-presentasjon</vt:lpstr>
      <vt:lpstr>Åpenhetsloven</vt:lpstr>
      <vt:lpstr>KYC - «Know your customer»</vt:lpstr>
      <vt:lpstr>Alt har en verdi</vt:lpstr>
      <vt:lpstr>Mål for de neste årene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Jeanett Dyvik</dc:creator>
  <cp:lastModifiedBy>Jeanett Dyvik</cp:lastModifiedBy>
  <cp:revision>2</cp:revision>
  <dcterms:created xsi:type="dcterms:W3CDTF">2024-06-24T07:59:55Z</dcterms:created>
  <dcterms:modified xsi:type="dcterms:W3CDTF">2024-07-03T07:44:05Z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0x010100BE4911175CFB194AAA84671ADCD741D1</vt:lpwstr>
  </property>
  <property fmtid="{D5CDD505-2E9C-101B-9397-08002B2CF9AE}" pid="3" name="MediaServiceImageTags">
    <vt:lpwstr/>
  </property>
</Properties>
</file>